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37" r:id="rId3"/>
    <p:sldId id="328" r:id="rId4"/>
    <p:sldId id="331" r:id="rId5"/>
    <p:sldId id="348" r:id="rId6"/>
    <p:sldId id="349" r:id="rId7"/>
    <p:sldId id="314" r:id="rId8"/>
    <p:sldId id="292" r:id="rId9"/>
    <p:sldId id="310" r:id="rId10"/>
    <p:sldId id="309" r:id="rId11"/>
    <p:sldId id="257" r:id="rId12"/>
    <p:sldId id="258" r:id="rId13"/>
    <p:sldId id="259" r:id="rId14"/>
    <p:sldId id="261" r:id="rId15"/>
    <p:sldId id="262" r:id="rId16"/>
    <p:sldId id="260" r:id="rId17"/>
    <p:sldId id="263" r:id="rId18"/>
    <p:sldId id="265" r:id="rId19"/>
    <p:sldId id="275" r:id="rId20"/>
    <p:sldId id="276" r:id="rId21"/>
    <p:sldId id="279" r:id="rId22"/>
    <p:sldId id="278" r:id="rId23"/>
    <p:sldId id="280" r:id="rId24"/>
    <p:sldId id="277" r:id="rId25"/>
    <p:sldId id="281" r:id="rId26"/>
    <p:sldId id="273" r:id="rId27"/>
    <p:sldId id="268" r:id="rId28"/>
    <p:sldId id="269" r:id="rId29"/>
    <p:sldId id="270" r:id="rId30"/>
    <p:sldId id="271" r:id="rId31"/>
    <p:sldId id="285" r:id="rId32"/>
    <p:sldId id="283" r:id="rId33"/>
    <p:sldId id="284" r:id="rId34"/>
    <p:sldId id="286" r:id="rId35"/>
    <p:sldId id="288" r:id="rId36"/>
    <p:sldId id="287" r:id="rId37"/>
    <p:sldId id="289" r:id="rId38"/>
    <p:sldId id="282" r:id="rId39"/>
    <p:sldId id="291" r:id="rId40"/>
    <p:sldId id="29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/>
    <p:restoredTop sz="94673"/>
  </p:normalViewPr>
  <p:slideViewPr>
    <p:cSldViewPr snapToGrid="0" snapToObjects="1">
      <p:cViewPr varScale="1">
        <p:scale>
          <a:sx n="119" d="100"/>
          <a:sy n="119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087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170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38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528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653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14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680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41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9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572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44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7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09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19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20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657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357EC-10D1-0841-BE1D-26576714EB8F}" type="datetimeFigureOut">
              <a:rPr kumimoji="1" lang="ko-KR" altLang="en-US" smtClean="0"/>
              <a:t>2018. 12. 26.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4A0431-84D1-8949-B95C-882E916B7D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shkim.tistory.com/15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ensorflow.org/api_docs/python/tf/contrib/rnn/LSTMCe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oM5kfZIQ0" TargetMode="External"/><Relationship Id="rId2" Type="http://schemas.openxmlformats.org/officeDocument/2006/relationships/hyperlink" Target="https://www.youtube.com/watch?v=ys5nMO4Q0i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3D217-75D2-574B-9E7A-F1F76C165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마지막차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3A9E6-A7E5-8E4B-BA28-E9696C016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01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16938-4E30-C547-98C1-16AFFC639323}"/>
              </a:ext>
            </a:extLst>
          </p:cNvPr>
          <p:cNvSpPr txBox="1"/>
          <p:nvPr/>
        </p:nvSpPr>
        <p:spPr>
          <a:xfrm>
            <a:off x="1050324" y="1260389"/>
            <a:ext cx="85947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Session</a:t>
            </a:r>
          </a:p>
          <a:p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Learning</a:t>
            </a:r>
          </a:p>
          <a:p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Validation</a:t>
            </a:r>
          </a:p>
          <a:p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</a:t>
            </a:r>
          </a:p>
          <a:p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Result should be approximately 91%.</a:t>
            </a:r>
          </a:p>
          <a:p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  <a:endParaRPr kumimoji="1" lang="ko-KR" altLang="en-US" dirty="0"/>
          </a:p>
          <a:p>
            <a:endParaRPr kumimoji="1"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AAF5E37-2BAE-0044-B0FF-D33AEBE3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en-US" altLang="ko-KR" dirty="0"/>
              <a:t>6.</a:t>
            </a:r>
            <a:r>
              <a:rPr lang="en-US" altLang="ko-KR" dirty="0"/>
              <a:t> </a:t>
            </a:r>
            <a:r>
              <a:rPr lang="en-US" altLang="ko-KR" dirty="0" err="1"/>
              <a:t>mnist</a:t>
            </a:r>
            <a:r>
              <a:rPr lang="ko-KR" altLang="ko-KR" dirty="0"/>
              <a:t> </a:t>
            </a:r>
            <a:r>
              <a:rPr lang="ko-KR" altLang="en-US" dirty="0"/>
              <a:t>프로그래밍 과정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16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F8CC1-8467-874F-8892-2A196A52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DC167-502E-9D41-8EAD-80AEEFB86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7979"/>
            <a:ext cx="8596668" cy="3880773"/>
          </a:xfrm>
        </p:spPr>
        <p:txBody>
          <a:bodyPr/>
          <a:lstStyle/>
          <a:p>
            <a:r>
              <a:rPr kumimoji="1" lang="ko-KR" altLang="en-US" dirty="0" err="1"/>
              <a:t>순환신경망</a:t>
            </a:r>
            <a:r>
              <a:rPr kumimoji="1" lang="en-US" altLang="ko-KR" dirty="0"/>
              <a:t>(recurrent neural network)</a:t>
            </a:r>
          </a:p>
          <a:p>
            <a:r>
              <a:rPr kumimoji="1" lang="ko-KR" altLang="en-US" dirty="0" err="1"/>
              <a:t>자연어처리</a:t>
            </a:r>
            <a:r>
              <a:rPr kumimoji="1" lang="en-US" altLang="ko-KR" dirty="0"/>
              <a:t>(NLP)</a:t>
            </a:r>
            <a:r>
              <a:rPr kumimoji="1" lang="ko-KR" altLang="en-US" dirty="0"/>
              <a:t>에서 주로 쓰임</a:t>
            </a:r>
            <a:endParaRPr kumimoji="1" lang="en-US" altLang="ko-KR" dirty="0"/>
          </a:p>
          <a:p>
            <a:r>
              <a:rPr kumimoji="1" lang="ko-KR" altLang="en-US" b="1" dirty="0"/>
              <a:t>시퀀스데이터</a:t>
            </a:r>
            <a:r>
              <a:rPr kumimoji="1" lang="ko-KR" altLang="en-US" dirty="0"/>
              <a:t>의 모델링에 사용</a:t>
            </a:r>
            <a:endParaRPr kumimoji="1" lang="en-US" altLang="ko-KR" dirty="0"/>
          </a:p>
          <a:p>
            <a:r>
              <a:rPr kumimoji="1" lang="ko-KR" altLang="en-US" dirty="0"/>
              <a:t>새로운 정보를 </a:t>
            </a:r>
            <a:r>
              <a:rPr kumimoji="1" lang="ko-KR" altLang="en-US" dirty="0" err="1"/>
              <a:t>접할때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b="1" dirty="0"/>
              <a:t>갱신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된다는 아이디어가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만듬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과거 상태에 종속적이다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FD0EC-3767-8B41-88C2-D2140337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04" y="3658104"/>
            <a:ext cx="7552647" cy="19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C469C-03DD-2E4B-A71B-61C50F6D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구조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2F237B1-61D8-5646-87C7-757DA401B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64676"/>
            <a:ext cx="7531850" cy="33936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2D9EC6-F158-D54C-9E9A-AA42D279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61427"/>
            <a:ext cx="7500895" cy="47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ACB80-A43F-D64D-ACC0-D71869ED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예시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F819CD5-19F6-0A4D-8CEE-CF31CE93E549}"/>
              </a:ext>
            </a:extLst>
          </p:cNvPr>
          <p:cNvCxnSpPr>
            <a:cxnSpLocks/>
          </p:cNvCxnSpPr>
          <p:nvPr/>
        </p:nvCxnSpPr>
        <p:spPr>
          <a:xfrm flipH="1">
            <a:off x="8557263" y="3842266"/>
            <a:ext cx="33960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799F82-6059-CD4A-8F23-6014F9EA71B0}"/>
              </a:ext>
            </a:extLst>
          </p:cNvPr>
          <p:cNvSpPr txBox="1"/>
          <p:nvPr/>
        </p:nvSpPr>
        <p:spPr>
          <a:xfrm>
            <a:off x="8896865" y="3657600"/>
            <a:ext cx="243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각각을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이라 한다</a:t>
            </a:r>
          </a:p>
        </p:txBody>
      </p:sp>
      <p:pic>
        <p:nvPicPr>
          <p:cNvPr id="9" name="Picture 2" descr="https://lh4.googleusercontent.com/zUXlTCn1UVorzv3YnjI5KnEvAxkCv6sR8NkZUTwl9lwphlqbFYxjQzooYfEDz0uU9Th8ZDbVmNygwLrq7agHx22uYziHJx1yjqfkPG0lHeSh3iiKvgpVIKV3F5WaPO129B8t5i_dAQA">
            <a:extLst>
              <a:ext uri="{FF2B5EF4-FFF2-40B4-BE49-F238E27FC236}">
                <a16:creationId xmlns:a16="http://schemas.microsoft.com/office/drawing/2014/main" id="{FEFFDAF3-B993-8F41-B3D4-C5F0F0F1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92" y="2394937"/>
            <a:ext cx="8596312" cy="27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54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31A1-3DB9-B84E-988C-C8164F15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 훈련 예시</a:t>
            </a:r>
          </a:p>
        </p:txBody>
      </p:sp>
      <p:pic>
        <p:nvPicPr>
          <p:cNvPr id="1026" name="Picture 2" descr="https://lh4.googleusercontent.com/zUXlTCn1UVorzv3YnjI5KnEvAxkCv6sR8NkZUTwl9lwphlqbFYxjQzooYfEDz0uU9Th8ZDbVmNygwLrq7agHx22uYziHJx1yjqfkPG0lHeSh3iiKvgpVIKV3F5WaPO129B8t5i_dAQA">
            <a:extLst>
              <a:ext uri="{FF2B5EF4-FFF2-40B4-BE49-F238E27FC236}">
                <a16:creationId xmlns:a16="http://schemas.microsoft.com/office/drawing/2014/main" id="{529949F8-31C6-3340-83BE-BE1AA4A8C1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725897"/>
            <a:ext cx="8596312" cy="27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6FDA19-18CC-2E43-994C-15E1C0E0A3FB}"/>
              </a:ext>
            </a:extLst>
          </p:cNvPr>
          <p:cNvSpPr txBox="1">
            <a:spLocks/>
          </p:cNvSpPr>
          <p:nvPr/>
        </p:nvSpPr>
        <p:spPr>
          <a:xfrm>
            <a:off x="677334" y="168797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/>
              <a:t>hihello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훈련 시키기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하나의 문자를 입력하면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다음 문자를 출력하도록 하는 프로그램 학습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>
                <a:hlinkClick r:id="rId3"/>
              </a:rPr>
              <a:t>Reference : http://sshkim.tistory.com/153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ED37B-B949-394F-9CB7-FA015BA45D43}"/>
              </a:ext>
            </a:extLst>
          </p:cNvPr>
          <p:cNvSpPr txBox="1"/>
          <p:nvPr/>
        </p:nvSpPr>
        <p:spPr>
          <a:xfrm>
            <a:off x="1062680" y="50016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0B6B5-88B7-3742-BE2F-BA5DF46AA3A5}"/>
              </a:ext>
            </a:extLst>
          </p:cNvPr>
          <p:cNvSpPr txBox="1"/>
          <p:nvPr/>
        </p:nvSpPr>
        <p:spPr>
          <a:xfrm>
            <a:off x="1068003" y="2968293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22728-5F6C-6246-B9BE-D02A80FDA163}"/>
              </a:ext>
            </a:extLst>
          </p:cNvPr>
          <p:cNvSpPr txBox="1"/>
          <p:nvPr/>
        </p:nvSpPr>
        <p:spPr>
          <a:xfrm>
            <a:off x="2463112" y="4934338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AD324-ACD1-294A-99F3-3D8345E33B7B}"/>
              </a:ext>
            </a:extLst>
          </p:cNvPr>
          <p:cNvSpPr txBox="1"/>
          <p:nvPr/>
        </p:nvSpPr>
        <p:spPr>
          <a:xfrm>
            <a:off x="3863544" y="49432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D512E-FA4B-C242-94B9-2F66BA759229}"/>
              </a:ext>
            </a:extLst>
          </p:cNvPr>
          <p:cNvSpPr txBox="1"/>
          <p:nvPr/>
        </p:nvSpPr>
        <p:spPr>
          <a:xfrm>
            <a:off x="2463112" y="2952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07623-F0FA-374D-9269-D20A0D4152F7}"/>
              </a:ext>
            </a:extLst>
          </p:cNvPr>
          <p:cNvSpPr txBox="1"/>
          <p:nvPr/>
        </p:nvSpPr>
        <p:spPr>
          <a:xfrm>
            <a:off x="3863544" y="29367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A57C-C3B8-DB42-9BAD-2CB51485356D}"/>
              </a:ext>
            </a:extLst>
          </p:cNvPr>
          <p:cNvSpPr txBox="1"/>
          <p:nvPr/>
        </p:nvSpPr>
        <p:spPr>
          <a:xfrm>
            <a:off x="5263976" y="293117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2E684-0226-9C4E-B1EE-D8A69E8B13D0}"/>
              </a:ext>
            </a:extLst>
          </p:cNvPr>
          <p:cNvSpPr txBox="1"/>
          <p:nvPr/>
        </p:nvSpPr>
        <p:spPr>
          <a:xfrm>
            <a:off x="5263976" y="49398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9556F-6E9A-A144-9E0D-9CED3CF2AA97}"/>
              </a:ext>
            </a:extLst>
          </p:cNvPr>
          <p:cNvSpPr txBox="1"/>
          <p:nvPr/>
        </p:nvSpPr>
        <p:spPr>
          <a:xfrm>
            <a:off x="6664408" y="496186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D91DD7-B7D9-A44A-8E78-04952F69430A}"/>
              </a:ext>
            </a:extLst>
          </p:cNvPr>
          <p:cNvSpPr txBox="1"/>
          <p:nvPr/>
        </p:nvSpPr>
        <p:spPr>
          <a:xfrm>
            <a:off x="6664408" y="293327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E4250-2A5C-5A45-80AE-34562D9DA80E}"/>
              </a:ext>
            </a:extLst>
          </p:cNvPr>
          <p:cNvSpPr txBox="1"/>
          <p:nvPr/>
        </p:nvSpPr>
        <p:spPr>
          <a:xfrm>
            <a:off x="8064840" y="4925365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A929-BF86-EB43-AB6E-AAA665766C03}"/>
              </a:ext>
            </a:extLst>
          </p:cNvPr>
          <p:cNvSpPr txBox="1"/>
          <p:nvPr/>
        </p:nvSpPr>
        <p:spPr>
          <a:xfrm>
            <a:off x="8077261" y="29393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11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31A1-3DB9-B84E-988C-C8164F15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 훈련 예시</a:t>
            </a:r>
          </a:p>
        </p:txBody>
      </p:sp>
      <p:pic>
        <p:nvPicPr>
          <p:cNvPr id="1026" name="Picture 2" descr="https://lh4.googleusercontent.com/zUXlTCn1UVorzv3YnjI5KnEvAxkCv6sR8NkZUTwl9lwphlqbFYxjQzooYfEDz0uU9Th8ZDbVmNygwLrq7agHx22uYziHJx1yjqfkPG0lHeSh3iiKvgpVIKV3F5WaPO129B8t5i_dAQA">
            <a:extLst>
              <a:ext uri="{FF2B5EF4-FFF2-40B4-BE49-F238E27FC236}">
                <a16:creationId xmlns:a16="http://schemas.microsoft.com/office/drawing/2014/main" id="{529949F8-31C6-3340-83BE-BE1AA4A8C1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725897"/>
            <a:ext cx="8596312" cy="27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6FDA19-18CC-2E43-994C-15E1C0E0A3FB}"/>
              </a:ext>
            </a:extLst>
          </p:cNvPr>
          <p:cNvSpPr txBox="1">
            <a:spLocks/>
          </p:cNvSpPr>
          <p:nvPr/>
        </p:nvSpPr>
        <p:spPr>
          <a:xfrm>
            <a:off x="677334" y="168797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같은 </a:t>
            </a:r>
            <a:r>
              <a:rPr kumimoji="1" lang="en-US" altLang="ko-KR" dirty="0"/>
              <a:t>h </a:t>
            </a:r>
            <a:r>
              <a:rPr kumimoji="1" lang="ko-KR" altLang="en-US" dirty="0"/>
              <a:t>입력인데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어떨때는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어떨때는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h</a:t>
            </a:r>
            <a:r>
              <a:rPr kumimoji="1" lang="ko-KR" altLang="en-US" dirty="0"/>
              <a:t> 가 나옴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ED37B-B949-394F-9CB7-FA015BA45D43}"/>
              </a:ext>
            </a:extLst>
          </p:cNvPr>
          <p:cNvSpPr txBox="1"/>
          <p:nvPr/>
        </p:nvSpPr>
        <p:spPr>
          <a:xfrm>
            <a:off x="1062680" y="50016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0B6B5-88B7-3742-BE2F-BA5DF46AA3A5}"/>
              </a:ext>
            </a:extLst>
          </p:cNvPr>
          <p:cNvSpPr txBox="1"/>
          <p:nvPr/>
        </p:nvSpPr>
        <p:spPr>
          <a:xfrm>
            <a:off x="1068003" y="2968293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22728-5F6C-6246-B9BE-D02A80FDA163}"/>
              </a:ext>
            </a:extLst>
          </p:cNvPr>
          <p:cNvSpPr txBox="1"/>
          <p:nvPr/>
        </p:nvSpPr>
        <p:spPr>
          <a:xfrm>
            <a:off x="2463112" y="4934338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AD324-ACD1-294A-99F3-3D8345E33B7B}"/>
              </a:ext>
            </a:extLst>
          </p:cNvPr>
          <p:cNvSpPr txBox="1"/>
          <p:nvPr/>
        </p:nvSpPr>
        <p:spPr>
          <a:xfrm>
            <a:off x="3863544" y="49432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D512E-FA4B-C242-94B9-2F66BA759229}"/>
              </a:ext>
            </a:extLst>
          </p:cNvPr>
          <p:cNvSpPr txBox="1"/>
          <p:nvPr/>
        </p:nvSpPr>
        <p:spPr>
          <a:xfrm>
            <a:off x="2463112" y="2952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07623-F0FA-374D-9269-D20A0D4152F7}"/>
              </a:ext>
            </a:extLst>
          </p:cNvPr>
          <p:cNvSpPr txBox="1"/>
          <p:nvPr/>
        </p:nvSpPr>
        <p:spPr>
          <a:xfrm>
            <a:off x="3863544" y="29367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A57C-C3B8-DB42-9BAD-2CB51485356D}"/>
              </a:ext>
            </a:extLst>
          </p:cNvPr>
          <p:cNvSpPr txBox="1"/>
          <p:nvPr/>
        </p:nvSpPr>
        <p:spPr>
          <a:xfrm>
            <a:off x="5263976" y="293117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2E684-0226-9C4E-B1EE-D8A69E8B13D0}"/>
              </a:ext>
            </a:extLst>
          </p:cNvPr>
          <p:cNvSpPr txBox="1"/>
          <p:nvPr/>
        </p:nvSpPr>
        <p:spPr>
          <a:xfrm>
            <a:off x="5263976" y="49398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9556F-6E9A-A144-9E0D-9CED3CF2AA97}"/>
              </a:ext>
            </a:extLst>
          </p:cNvPr>
          <p:cNvSpPr txBox="1"/>
          <p:nvPr/>
        </p:nvSpPr>
        <p:spPr>
          <a:xfrm>
            <a:off x="6664408" y="4961867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D91DD7-B7D9-A44A-8E78-04952F69430A}"/>
              </a:ext>
            </a:extLst>
          </p:cNvPr>
          <p:cNvSpPr txBox="1"/>
          <p:nvPr/>
        </p:nvSpPr>
        <p:spPr>
          <a:xfrm>
            <a:off x="6664408" y="293327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E4250-2A5C-5A45-80AE-34562D9DA80E}"/>
              </a:ext>
            </a:extLst>
          </p:cNvPr>
          <p:cNvSpPr txBox="1"/>
          <p:nvPr/>
        </p:nvSpPr>
        <p:spPr>
          <a:xfrm>
            <a:off x="8064840" y="4925365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A929-BF86-EB43-AB6E-AAA665766C03}"/>
              </a:ext>
            </a:extLst>
          </p:cNvPr>
          <p:cNvSpPr txBox="1"/>
          <p:nvPr/>
        </p:nvSpPr>
        <p:spPr>
          <a:xfrm>
            <a:off x="8077261" y="29393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54CF14-3993-4C40-9231-F57DB4269251}"/>
              </a:ext>
            </a:extLst>
          </p:cNvPr>
          <p:cNvSpPr/>
          <p:nvPr/>
        </p:nvSpPr>
        <p:spPr>
          <a:xfrm>
            <a:off x="677334" y="2545492"/>
            <a:ext cx="1250320" cy="2931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C2B5BD-C7A9-DC4D-A019-081FD46C08BF}"/>
              </a:ext>
            </a:extLst>
          </p:cNvPr>
          <p:cNvSpPr/>
          <p:nvPr/>
        </p:nvSpPr>
        <p:spPr>
          <a:xfrm>
            <a:off x="3433226" y="2545492"/>
            <a:ext cx="1250320" cy="2931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756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E2CA7-510C-734A-8986-FA28E75F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 데이터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4D503-76A2-C042-9F07-A605BEDC9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</a:t>
            </a:r>
            <a:endParaRPr lang="en-US" altLang="ko-KR" dirty="0"/>
          </a:p>
          <a:p>
            <a:pPr lvl="1" fontAlgn="base"/>
            <a:r>
              <a:rPr lang="en-US" altLang="ko-KR" dirty="0" err="1"/>
              <a:t>hihello</a:t>
            </a:r>
            <a:endParaRPr lang="en-US" altLang="ko-KR" dirty="0"/>
          </a:p>
          <a:p>
            <a:pPr fontAlgn="base"/>
            <a:r>
              <a:rPr lang="ko-KR" altLang="en-US" dirty="0"/>
              <a:t>사용할 문자 종류</a:t>
            </a:r>
            <a:endParaRPr lang="en-US" altLang="ko-KR" dirty="0"/>
          </a:p>
          <a:p>
            <a:pPr lvl="1"/>
            <a:r>
              <a:rPr lang="en-US" altLang="ko-KR" dirty="0"/>
              <a:t>h, </a:t>
            </a:r>
            <a:r>
              <a:rPr lang="en-US" altLang="ko-KR" dirty="0" err="1"/>
              <a:t>i</a:t>
            </a:r>
            <a:r>
              <a:rPr lang="en-US" altLang="ko-KR" dirty="0"/>
              <a:t>, e, l, o</a:t>
            </a:r>
          </a:p>
          <a:p>
            <a:pPr fontAlgn="base"/>
            <a:r>
              <a:rPr lang="ko-KR" altLang="en-US" dirty="0"/>
              <a:t>문자의 </a:t>
            </a:r>
            <a:r>
              <a:rPr lang="en-US" altLang="ko-KR" dirty="0"/>
              <a:t>index</a:t>
            </a:r>
            <a:r>
              <a:rPr lang="ko-KR" altLang="en-US" dirty="0"/>
              <a:t> 매기기</a:t>
            </a:r>
            <a:endParaRPr lang="en-US" altLang="ko-KR" dirty="0"/>
          </a:p>
          <a:p>
            <a:pPr lvl="1" fontAlgn="base"/>
            <a:r>
              <a:rPr lang="en-US" altLang="ko-KR" dirty="0"/>
              <a:t>h:0, i:1, e:2, l:3, o:4 </a:t>
            </a:r>
          </a:p>
          <a:p>
            <a:r>
              <a:rPr kumimoji="1" lang="ko-KR" altLang="en-US" dirty="0"/>
              <a:t>문자 </a:t>
            </a:r>
            <a:r>
              <a:rPr kumimoji="1" lang="en-US" altLang="ko-KR" dirty="0"/>
              <a:t>one-hot encoding </a:t>
            </a:r>
            <a:r>
              <a:rPr kumimoji="1"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9E2F7-4569-8541-AE34-CFC36D75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86" y="4500727"/>
            <a:ext cx="3257206" cy="22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F548F-D35F-9D46-B905-BADEFAFE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 훈련 개요 파악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92658A-302A-9149-A232-A2C042200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3283683"/>
            <a:ext cx="8596312" cy="309836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76B2BD7-33CB-9745-AB5B-F6A8CB7B74A4}"/>
              </a:ext>
            </a:extLst>
          </p:cNvPr>
          <p:cNvSpPr txBox="1">
            <a:spLocks/>
          </p:cNvSpPr>
          <p:nvPr/>
        </p:nvSpPr>
        <p:spPr>
          <a:xfrm>
            <a:off x="677334" y="1579821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입력 </a:t>
            </a:r>
            <a:r>
              <a:rPr lang="en-US" altLang="ko-KR" dirty="0"/>
              <a:t>dimension : 5 (</a:t>
            </a:r>
            <a:r>
              <a:rPr lang="ko-KR" altLang="en-US" dirty="0"/>
              <a:t>사용 문자 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Sequence </a:t>
            </a:r>
            <a:r>
              <a:rPr lang="ko-KR" altLang="en-US" dirty="0"/>
              <a:t>길이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fontAlgn="base"/>
            <a:r>
              <a:rPr lang="en-US" altLang="ko-KR" dirty="0"/>
              <a:t>Hidden</a:t>
            </a:r>
            <a:r>
              <a:rPr lang="ko-KR" altLang="en-US" dirty="0"/>
              <a:t> 크기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출력으로 나오는 단어 크기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Batch : 1 ( </a:t>
            </a:r>
            <a:r>
              <a:rPr lang="ko-KR" altLang="en-US" dirty="0"/>
              <a:t>사용하는 입력 </a:t>
            </a:r>
            <a:r>
              <a:rPr lang="en-US" altLang="ko-KR" dirty="0"/>
              <a:t>data 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2A2C13-6315-8948-B7A3-6BB9FB8CBF6A}"/>
              </a:ext>
            </a:extLst>
          </p:cNvPr>
          <p:cNvCxnSpPr/>
          <p:nvPr/>
        </p:nvCxnSpPr>
        <p:spPr>
          <a:xfrm flipH="1">
            <a:off x="9131643" y="3484608"/>
            <a:ext cx="90204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D3A183-09B2-FC47-9631-20AFE3184D47}"/>
              </a:ext>
            </a:extLst>
          </p:cNvPr>
          <p:cNvSpPr txBox="1"/>
          <p:nvPr/>
        </p:nvSpPr>
        <p:spPr>
          <a:xfrm>
            <a:off x="10317892" y="3283683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Hidden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65074E-D0F1-204E-83AE-A5700F11CB8E}"/>
              </a:ext>
            </a:extLst>
          </p:cNvPr>
          <p:cNvCxnSpPr/>
          <p:nvPr/>
        </p:nvCxnSpPr>
        <p:spPr>
          <a:xfrm flipH="1">
            <a:off x="9415848" y="4860327"/>
            <a:ext cx="90204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4940B5-5998-384E-AD29-25C993CD7286}"/>
              </a:ext>
            </a:extLst>
          </p:cNvPr>
          <p:cNvSpPr txBox="1"/>
          <p:nvPr/>
        </p:nvSpPr>
        <p:spPr>
          <a:xfrm>
            <a:off x="10602097" y="4659402"/>
            <a:ext cx="12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Sequence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586B8B-A6F8-D447-A81E-EC74EE1852AC}"/>
              </a:ext>
            </a:extLst>
          </p:cNvPr>
          <p:cNvCxnSpPr/>
          <p:nvPr/>
        </p:nvCxnSpPr>
        <p:spPr>
          <a:xfrm flipH="1">
            <a:off x="8999837" y="6083899"/>
            <a:ext cx="90204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BD3B12-62CD-7249-941F-EA5C47F3EFDD}"/>
              </a:ext>
            </a:extLst>
          </p:cNvPr>
          <p:cNvSpPr txBox="1"/>
          <p:nvPr/>
        </p:nvSpPr>
        <p:spPr>
          <a:xfrm>
            <a:off x="10186086" y="5882974"/>
            <a:ext cx="1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입력 </a:t>
            </a:r>
            <a:r>
              <a:rPr kumimoji="1" lang="en-US" altLang="ko-KR" dirty="0"/>
              <a:t>dimension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48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313CD-7E70-F943-A777-41EADF5E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5E65-13B3-A04A-AE2F-3F91269A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6657"/>
            <a:ext cx="8596668" cy="50809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as np</a:t>
            </a:r>
          </a:p>
          <a:p>
            <a:pPr marL="0" indent="0">
              <a:buNone/>
            </a:pPr>
            <a:r>
              <a:rPr kumimoji="1" lang="en-US" altLang="ko-KR" dirty="0" err="1"/>
              <a:t>tf.set_random_seed</a:t>
            </a:r>
            <a:r>
              <a:rPr kumimoji="1" lang="en-US" altLang="ko-KR" dirty="0"/>
              <a:t>(777)  # reproducibility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idx2char = ['h', '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', 'e', 'l', 'o']</a:t>
            </a:r>
          </a:p>
          <a:p>
            <a:pPr marL="0" indent="0">
              <a:buNone/>
            </a:pPr>
            <a:r>
              <a:rPr kumimoji="1" lang="en-US" altLang="ko-KR" dirty="0"/>
              <a:t># Teach hello: </a:t>
            </a:r>
            <a:r>
              <a:rPr kumimoji="1" lang="en-US" altLang="ko-KR" dirty="0" err="1"/>
              <a:t>hihell</a:t>
            </a:r>
            <a:r>
              <a:rPr kumimoji="1" lang="en-US" altLang="ko-KR" dirty="0"/>
              <a:t> -&gt; </a:t>
            </a:r>
            <a:r>
              <a:rPr kumimoji="1" lang="en-US" altLang="ko-KR" dirty="0" err="1"/>
              <a:t>ihello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x_data</a:t>
            </a:r>
            <a:r>
              <a:rPr kumimoji="1" lang="en-US" altLang="ko-KR" dirty="0"/>
              <a:t> = [[0, 1, 0, 2, 3, 3]]   # </a:t>
            </a:r>
            <a:r>
              <a:rPr kumimoji="1" lang="en-US" altLang="ko-KR" dirty="0" err="1"/>
              <a:t>hihell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x_one_hot</a:t>
            </a:r>
            <a:r>
              <a:rPr kumimoji="1" lang="en-US" altLang="ko-KR" dirty="0"/>
              <a:t> = [[[1, 0, 0, 0, 0],   # h 0</a:t>
            </a:r>
          </a:p>
          <a:p>
            <a:pPr marL="0" indent="0">
              <a:buNone/>
            </a:pPr>
            <a:r>
              <a:rPr kumimoji="1" lang="en-US" altLang="ko-KR" dirty="0"/>
              <a:t>              [0, 1, 0, 0, 0],   #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1</a:t>
            </a:r>
          </a:p>
          <a:p>
            <a:pPr marL="0" indent="0">
              <a:buNone/>
            </a:pPr>
            <a:r>
              <a:rPr kumimoji="1" lang="en-US" altLang="ko-KR" dirty="0"/>
              <a:t>              [1, 0, 0, 0, 0],   # h 0</a:t>
            </a:r>
          </a:p>
          <a:p>
            <a:pPr marL="0" indent="0">
              <a:buNone/>
            </a:pPr>
            <a:r>
              <a:rPr kumimoji="1" lang="en-US" altLang="ko-KR" dirty="0"/>
              <a:t>              [0, 0, 1, 0, 0],   # e 2</a:t>
            </a:r>
          </a:p>
          <a:p>
            <a:pPr marL="0" indent="0">
              <a:buNone/>
            </a:pPr>
            <a:r>
              <a:rPr kumimoji="1" lang="en-US" altLang="ko-KR" dirty="0"/>
              <a:t>              [0, 0, 0, 1, 0],   # l 3</a:t>
            </a:r>
          </a:p>
          <a:p>
            <a:pPr marL="0" indent="0">
              <a:buNone/>
            </a:pPr>
            <a:r>
              <a:rPr kumimoji="1" lang="en-US" altLang="ko-KR" dirty="0"/>
              <a:t>              [0, 0, 0, 1, 0]]]  # l 3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y_data</a:t>
            </a:r>
            <a:r>
              <a:rPr kumimoji="1" lang="en-US" altLang="ko-KR" dirty="0"/>
              <a:t> = [[1, 0, 2, 3, 3, 4]]    # </a:t>
            </a:r>
            <a:r>
              <a:rPr kumimoji="1" lang="en-US" altLang="ko-KR" dirty="0" err="1"/>
              <a:t>ihello</a:t>
            </a:r>
            <a:endParaRPr kumimoji="1" lang="en-US" altLang="ko-KR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F31B367-97E0-CB4D-9977-49D90FE8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67" y="3171462"/>
            <a:ext cx="5246712" cy="18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72F-D9C3-9F40-ABE2-F7A599F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64" y="2311879"/>
            <a:ext cx="8596668" cy="4001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 err="1"/>
              <a:t>num_classes</a:t>
            </a:r>
            <a:r>
              <a:rPr kumimoji="1" lang="en-US" altLang="ko-KR" dirty="0"/>
              <a:t> = 5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hi hello</a:t>
            </a:r>
            <a:r>
              <a:rPr kumimoji="1" lang="ko-KR" altLang="en-US" dirty="0"/>
              <a:t> 에서 고유 단어 </a:t>
            </a:r>
            <a:r>
              <a:rPr kumimoji="1" lang="ko-KR" altLang="en-US" dirty="0" err="1"/>
              <a:t>갯수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input_dim</a:t>
            </a:r>
            <a:r>
              <a:rPr kumimoji="1" lang="en-US" altLang="ko-KR" dirty="0"/>
              <a:t> = 5  # one-hot size</a:t>
            </a:r>
          </a:p>
          <a:p>
            <a:pPr marL="0" indent="0">
              <a:buNone/>
            </a:pPr>
            <a:r>
              <a:rPr kumimoji="1" lang="en-US" altLang="ko-KR" dirty="0" err="1"/>
              <a:t>hidden_size</a:t>
            </a:r>
            <a:r>
              <a:rPr kumimoji="1" lang="en-US" altLang="ko-KR" dirty="0"/>
              <a:t> = 5  # output from the LSTM. 5 to directly predict one-hot</a:t>
            </a:r>
          </a:p>
          <a:p>
            <a:pPr marL="0" indent="0">
              <a:buNone/>
            </a:pPr>
            <a:r>
              <a:rPr kumimoji="1" lang="en-US" altLang="ko-KR" dirty="0" err="1"/>
              <a:t>batch_size</a:t>
            </a:r>
            <a:r>
              <a:rPr kumimoji="1" lang="en-US" altLang="ko-KR" dirty="0"/>
              <a:t> = 1   # one sentence</a:t>
            </a:r>
          </a:p>
          <a:p>
            <a:pPr marL="0" indent="0">
              <a:buNone/>
            </a:pPr>
            <a:r>
              <a:rPr kumimoji="1" lang="en-US" altLang="ko-KR" dirty="0" err="1"/>
              <a:t>sequence_length</a:t>
            </a:r>
            <a:r>
              <a:rPr kumimoji="1" lang="en-US" altLang="ko-KR" dirty="0"/>
              <a:t> = 6  # |</a:t>
            </a:r>
            <a:r>
              <a:rPr kumimoji="1" lang="en-US" altLang="ko-KR" dirty="0" err="1"/>
              <a:t>ihello</a:t>
            </a:r>
            <a:r>
              <a:rPr kumimoji="1" lang="en-US" altLang="ko-KR" dirty="0"/>
              <a:t>| == 6</a:t>
            </a:r>
          </a:p>
          <a:p>
            <a:pPr marL="0" indent="0">
              <a:buNone/>
            </a:pPr>
            <a:r>
              <a:rPr kumimoji="1" lang="en-US" altLang="ko-KR" dirty="0" err="1"/>
              <a:t>learning_rate</a:t>
            </a:r>
            <a:r>
              <a:rPr kumimoji="1" lang="en-US" altLang="ko-KR" dirty="0"/>
              <a:t> = 0.1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C911D0-1886-6E48-B0BE-E6DF85BF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ko-KR" altLang="en-US" dirty="0" err="1"/>
              <a:t>개요파악</a:t>
            </a:r>
            <a:r>
              <a:rPr kumimoji="1" lang="ko-KR" altLang="en-US" dirty="0"/>
              <a:t> 데이터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F9C71F-D3C7-7047-A6E4-60E8B524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92" y="3692323"/>
            <a:ext cx="5246712" cy="18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C7A5A-FE8E-8B4E-8C61-C647E3D5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일반적인 신경망 학습의 과정은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EFB9D-6123-9B4E-91E3-13104BE0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미니배치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데이터 무작위 선발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기울기 산출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손실함수의</a:t>
            </a:r>
            <a:r>
              <a:rPr kumimoji="1" lang="ko-KR" altLang="en-US" dirty="0"/>
              <a:t> 기울기를 산출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매개변수 갱신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더 최적의 매개변수로 갱신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1~3</a:t>
            </a:r>
            <a:r>
              <a:rPr kumimoji="1" lang="ko-KR" altLang="en-US" dirty="0"/>
              <a:t>반복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9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72F-D9C3-9F40-ABE2-F7A599F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64" y="1518248"/>
            <a:ext cx="8596668" cy="4794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tf.float32, [None,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input_dim</a:t>
            </a:r>
            <a:r>
              <a:rPr kumimoji="1" lang="en-US" altLang="ko-KR" dirty="0"/>
              <a:t>])  # X one-hot</a:t>
            </a:r>
          </a:p>
          <a:p>
            <a:pPr marL="0" indent="0">
              <a:buNone/>
            </a:pPr>
            <a:r>
              <a:rPr kumimoji="1" lang="en-US" altLang="ko-KR" dirty="0"/>
              <a:t>Y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(tf.int32, [None,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])  # Y label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719D5E9-0F9B-DF48-BB8E-E88779B7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ko-KR" altLang="en-US" dirty="0"/>
              <a:t>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 변수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4CEE46-11D2-F443-88F8-20CBA40B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21" y="3680748"/>
            <a:ext cx="5246712" cy="18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4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72F-D9C3-9F40-ABE2-F7A599F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63" y="1518248"/>
            <a:ext cx="9609523" cy="4794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cell = </a:t>
            </a:r>
            <a:r>
              <a:rPr kumimoji="1" lang="en-US" altLang="ko-KR" dirty="0" err="1"/>
              <a:t>tf.contrib.rnn.BasicLSTMCell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num_units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state_is_tuple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/>
              <a:t>#LSTM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형태를 사용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State_is_tuple</a:t>
            </a:r>
            <a:r>
              <a:rPr kumimoji="1" lang="ko-KR" altLang="en-US" dirty="0"/>
              <a:t>은 곧 </a:t>
            </a:r>
            <a:r>
              <a:rPr kumimoji="1" lang="ko-KR" altLang="en-US" dirty="0" err="1"/>
              <a:t>없어질꺼라는데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의 형태를 결정짓는 듯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>
                <a:hlinkClick r:id="rId2"/>
              </a:rPr>
              <a:t>https://www.tensorflow.org/api_docs/python/tf/contrib/rnn/LSTMCell</a:t>
            </a:r>
            <a:r>
              <a:rPr kumimoji="1" lang="en-US" altLang="ko-KR" dirty="0"/>
              <a:t> </a:t>
            </a:r>
            <a:r>
              <a:rPr kumimoji="1" lang="ko-KR" altLang="en-US" dirty="0"/>
              <a:t>참조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initial_state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cell.zero_state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tf.float32)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처음 </a:t>
            </a:r>
            <a:r>
              <a:rPr kumimoji="1" lang="ko-KR" altLang="en-US" dirty="0" err="1"/>
              <a:t>상태값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outputs, _states = </a:t>
            </a:r>
            <a:r>
              <a:rPr kumimoji="1" lang="en-US" altLang="ko-KR" dirty="0" err="1"/>
              <a:t>tf.nn.dynamic_rnn</a:t>
            </a:r>
            <a:r>
              <a:rPr kumimoji="1" lang="en-US" altLang="ko-KR" dirty="0"/>
              <a:t>(cell, X, </a:t>
            </a:r>
            <a:r>
              <a:rPr kumimoji="1" lang="en-US" altLang="ko-KR" dirty="0" err="1"/>
              <a:t>initial_state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initial_state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dtype</a:t>
            </a:r>
            <a:r>
              <a:rPr kumimoji="1" lang="en-US" altLang="ko-KR" dirty="0"/>
              <a:t>=tf.float32)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en-US" altLang="ko-KR" dirty="0" err="1"/>
              <a:t>dynamic_rnn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719D5E9-0F9B-DF48-BB8E-E88779B7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en-US" altLang="ko-KR" dirty="0"/>
              <a:t>RNN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Cell, state, output)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BBCA3C-C1D4-9540-92BA-CD505967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53" y="4465675"/>
            <a:ext cx="6637434" cy="23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7999B-F939-E04F-B1E8-AF7AC553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954"/>
            <a:ext cx="9955224" cy="46956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# FC layer</a:t>
            </a:r>
          </a:p>
          <a:p>
            <a:pPr marL="0" indent="0">
              <a:buNone/>
            </a:pPr>
            <a:r>
              <a:rPr kumimoji="1" lang="en-US" altLang="ko-KR" dirty="0" err="1"/>
              <a:t>X_for_fc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tf.reshape</a:t>
            </a:r>
            <a:r>
              <a:rPr kumimoji="1" lang="en-US" altLang="ko-KR" dirty="0"/>
              <a:t>(outputs, [-1, 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tf.get_variable</a:t>
            </a:r>
            <a:r>
              <a:rPr kumimoji="1" lang="en-US" altLang="ko-KR" dirty="0"/>
              <a:t>("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", [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 err="1"/>
              <a:t>fc_b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tf.get_variable</a:t>
            </a:r>
            <a:r>
              <a:rPr kumimoji="1" lang="en-US" altLang="ko-KR" dirty="0"/>
              <a:t>("</a:t>
            </a:r>
            <a:r>
              <a:rPr kumimoji="1" lang="en-US" altLang="ko-KR" dirty="0" err="1"/>
              <a:t>fc_b</a:t>
            </a:r>
            <a:r>
              <a:rPr kumimoji="1" lang="en-US" altLang="ko-KR" dirty="0"/>
              <a:t>", [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/>
              <a:t># outputs = 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X_for_fc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) + </a:t>
            </a:r>
            <a:r>
              <a:rPr kumimoji="1" lang="en-US" altLang="ko-KR" dirty="0" err="1"/>
              <a:t>fc_b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outputs = </a:t>
            </a:r>
            <a:r>
              <a:rPr kumimoji="1" lang="en-US" altLang="ko-KR" dirty="0" err="1"/>
              <a:t>tf.contrib.layers.fully_connected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inputs=</a:t>
            </a:r>
            <a:r>
              <a:rPr kumimoji="1" lang="en-US" altLang="ko-KR" dirty="0" err="1"/>
              <a:t>X_for_fc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num_outputs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activation_fn</a:t>
            </a:r>
            <a:r>
              <a:rPr kumimoji="1" lang="en-US" altLang="ko-KR" dirty="0"/>
              <a:t>=None)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참고 </a:t>
            </a:r>
            <a:r>
              <a:rPr kumimoji="1" lang="en-US" altLang="ko-KR" dirty="0"/>
              <a:t>: https://</a:t>
            </a:r>
            <a:r>
              <a:rPr kumimoji="1" lang="en-US" altLang="ko-KR" dirty="0" err="1"/>
              <a:t>www.tensorflow.org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api_docs</a:t>
            </a:r>
            <a:r>
              <a:rPr kumimoji="1" lang="en-US" altLang="ko-KR" dirty="0"/>
              <a:t>/python/</a:t>
            </a:r>
            <a:r>
              <a:rPr kumimoji="1" lang="en-US" altLang="ko-KR" dirty="0" err="1"/>
              <a:t>tf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contrib</a:t>
            </a:r>
            <a:r>
              <a:rPr kumimoji="1" lang="en-US" altLang="ko-KR" dirty="0"/>
              <a:t>/layers/</a:t>
            </a:r>
            <a:r>
              <a:rPr kumimoji="1" lang="en-US" altLang="ko-KR" dirty="0" err="1"/>
              <a:t>fully_connected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 err="1"/>
              <a:t>num_outputs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출력되는 </a:t>
            </a:r>
            <a:r>
              <a:rPr kumimoji="1" lang="en-US" altLang="ko-KR" dirty="0"/>
              <a:t>character </a:t>
            </a:r>
            <a:r>
              <a:rPr kumimoji="1" lang="ko-KR" altLang="en-US" dirty="0"/>
              <a:t>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activation_fn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 는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, none 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skip</a:t>
            </a:r>
            <a:r>
              <a:rPr kumimoji="1" lang="ko-KR" altLang="en-US" dirty="0"/>
              <a:t>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84A8B14-18E5-4046-B785-BE6BA227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en-US" altLang="ko-KR" dirty="0"/>
              <a:t>Output</a:t>
            </a:r>
            <a:r>
              <a:rPr kumimoji="1" lang="ko-KR" altLang="en-US" dirty="0"/>
              <a:t> 부분을 완전 연결로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6BFA0-E953-D649-9235-A84A6352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925" y="1781736"/>
            <a:ext cx="2336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9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7999B-F939-E04F-B1E8-AF7AC553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8800"/>
            <a:ext cx="8596668" cy="4876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reshape out for </a:t>
            </a:r>
            <a:r>
              <a:rPr kumimoji="1" lang="en-US" altLang="ko-KR" dirty="0" err="1"/>
              <a:t>sequence_loss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outputs = </a:t>
            </a:r>
            <a:r>
              <a:rPr kumimoji="1" lang="en-US" altLang="ko-KR" dirty="0" err="1"/>
              <a:t>tf.reshape</a:t>
            </a:r>
            <a:r>
              <a:rPr kumimoji="1" lang="en-US" altLang="ko-KR" dirty="0"/>
              <a:t>(outputs, [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weights = </a:t>
            </a:r>
            <a:r>
              <a:rPr kumimoji="1" lang="en-US" altLang="ko-KR" dirty="0" err="1"/>
              <a:t>tf.ones</a:t>
            </a:r>
            <a:r>
              <a:rPr kumimoji="1" lang="en-US" altLang="ko-KR" dirty="0"/>
              <a:t>([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 err="1"/>
              <a:t>sequence_loss</a:t>
            </a:r>
            <a:r>
              <a:rPr kumimoji="1" lang="en-US" altLang="ko-KR" dirty="0"/>
              <a:t> = tf.contrib.seq2seq.</a:t>
            </a:r>
            <a:r>
              <a:rPr kumimoji="1" lang="en-US" altLang="ko-KR" b="1" dirty="0"/>
              <a:t>sequence_loss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logits=outputs, targets=Y, weights=weights)</a:t>
            </a:r>
          </a:p>
          <a:p>
            <a:pPr marL="0" indent="0">
              <a:buNone/>
            </a:pPr>
            <a:r>
              <a:rPr kumimoji="1" lang="en-US" altLang="ko-KR" dirty="0"/>
              <a:t>loss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sequence_loss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train = </a:t>
            </a:r>
            <a:r>
              <a:rPr kumimoji="1" lang="en-US" altLang="ko-KR" dirty="0" err="1"/>
              <a:t>tf.train.</a:t>
            </a:r>
            <a:r>
              <a:rPr kumimoji="1" lang="en-US" altLang="ko-KR" b="1" dirty="0" err="1"/>
              <a:t>AdamOptimizer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learning_rate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learning_rate</a:t>
            </a:r>
            <a:r>
              <a:rPr kumimoji="1" lang="en-US" altLang="ko-KR" dirty="0"/>
              <a:t>).minimize(loss)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prediction =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(outputs, axis=2)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84A8B14-18E5-4046-B785-BE6BA227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en-US" altLang="ko-KR" dirty="0"/>
              <a:t>Train</a:t>
            </a:r>
            <a:r>
              <a:rPr kumimoji="1" lang="ko-KR" altLang="en-US" dirty="0"/>
              <a:t>을 위한 </a:t>
            </a:r>
            <a:r>
              <a:rPr kumimoji="1" lang="ko-KR" altLang="en-US" dirty="0" err="1"/>
              <a:t>최적화함수</a:t>
            </a:r>
            <a:r>
              <a:rPr kumimoji="1" lang="ko-KR" altLang="en-US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60560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89B87-C83B-CD48-94AF-64A58993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훈련 및 결과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1FF3F-56DE-5142-BA60-DBF69D7C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with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 as </a:t>
            </a:r>
            <a:r>
              <a:rPr kumimoji="1" lang="en-US" altLang="ko-KR" dirty="0" err="1"/>
              <a:t>sess</a:t>
            </a:r>
            <a:r>
              <a:rPr kumimoji="1" lang="en-US" altLang="ko-KR" dirty="0"/>
              <a:t>:</a:t>
            </a:r>
          </a:p>
          <a:p>
            <a:pPr marL="0" indent="0">
              <a:buNone/>
            </a:pPr>
            <a:r>
              <a:rPr kumimoji="1" lang="en-US" altLang="ko-KR" dirty="0"/>
              <a:t>  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())</a:t>
            </a:r>
          </a:p>
          <a:p>
            <a:pPr marL="0" indent="0">
              <a:buNone/>
            </a:pPr>
            <a:r>
              <a:rPr kumimoji="1" lang="en-US" altLang="ko-KR" dirty="0"/>
              <a:t>    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range(50):</a:t>
            </a:r>
          </a:p>
          <a:p>
            <a:pPr marL="0" indent="0">
              <a:buNone/>
            </a:pPr>
            <a:r>
              <a:rPr kumimoji="1" lang="en-US" altLang="ko-KR" dirty="0"/>
              <a:t>        l, _ =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([loss, train],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x_one_hot</a:t>
            </a:r>
            <a:r>
              <a:rPr kumimoji="1" lang="en-US" altLang="ko-KR" dirty="0"/>
              <a:t>, Y: </a:t>
            </a:r>
            <a:r>
              <a:rPr kumimoji="1" lang="en-US" altLang="ko-KR" dirty="0" err="1"/>
              <a:t>y_data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r>
              <a:rPr kumimoji="1" lang="en-US" altLang="ko-KR" dirty="0"/>
              <a:t>        result =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(prediction,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x_one_hot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r>
              <a:rPr kumimoji="1" lang="en-US" altLang="ko-KR" dirty="0"/>
              <a:t>        print(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, "loss:", l, "prediction: ", result, "true Y: ", </a:t>
            </a:r>
            <a:r>
              <a:rPr kumimoji="1" lang="en-US" altLang="ko-KR" dirty="0" err="1"/>
              <a:t>y_data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# print char using </a:t>
            </a:r>
            <a:r>
              <a:rPr kumimoji="1" lang="en-US" altLang="ko-KR" dirty="0" err="1"/>
              <a:t>dic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</a:t>
            </a:r>
            <a:r>
              <a:rPr kumimoji="1" lang="en-US" altLang="ko-KR" dirty="0" err="1"/>
              <a:t>result_str</a:t>
            </a:r>
            <a:r>
              <a:rPr kumimoji="1" lang="en-US" altLang="ko-KR" dirty="0"/>
              <a:t> = [idx2char[c] for c in </a:t>
            </a:r>
            <a:r>
              <a:rPr kumimoji="1" lang="en-US" altLang="ko-KR" dirty="0" err="1"/>
              <a:t>np.squeeze</a:t>
            </a:r>
            <a:r>
              <a:rPr kumimoji="1" lang="en-US" altLang="ko-KR" dirty="0"/>
              <a:t>(result)]</a:t>
            </a:r>
          </a:p>
          <a:p>
            <a:pPr marL="0" indent="0">
              <a:buNone/>
            </a:pPr>
            <a:r>
              <a:rPr kumimoji="1" lang="en-US" altLang="ko-KR" dirty="0"/>
              <a:t>        print("\</a:t>
            </a:r>
            <a:r>
              <a:rPr kumimoji="1" lang="en-US" altLang="ko-KR" dirty="0" err="1"/>
              <a:t>tPrediction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str</a:t>
            </a:r>
            <a:r>
              <a:rPr kumimoji="1" lang="en-US" altLang="ko-KR" dirty="0"/>
              <a:t>: ", ''.join(</a:t>
            </a:r>
            <a:r>
              <a:rPr kumimoji="1" lang="en-US" altLang="ko-KR" dirty="0" err="1"/>
              <a:t>result_str</a:t>
            </a:r>
            <a:r>
              <a:rPr kumimoji="1" lang="en-US" altLang="ko-KR" dirty="0"/>
              <a:t>))</a:t>
            </a:r>
            <a:endParaRPr kumimoji="1"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23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AAFD-4A48-4B46-B1C5-69374D2C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353E6F-3F09-214A-BA93-ED506E8FE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65" y="513709"/>
            <a:ext cx="8499696" cy="456254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ACA426-6083-B241-9305-C13DE599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33" y="1438382"/>
            <a:ext cx="8719857" cy="46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3D217-75D2-574B-9E7A-F1F76C165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최종 </a:t>
            </a:r>
            <a:r>
              <a:rPr kumimoji="1" lang="ko-KR" altLang="en-US" dirty="0" err="1"/>
              <a:t>코드모음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3A9E6-A7E5-8E4B-BA28-E9696C016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397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69139-0C4B-4C40-9D98-2AF02A286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54909"/>
            <a:ext cx="8596668" cy="5386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as np</a:t>
            </a:r>
          </a:p>
          <a:p>
            <a:pPr marL="0" indent="0">
              <a:buNone/>
            </a:pPr>
            <a:r>
              <a:rPr kumimoji="1" lang="en-US" altLang="ko-KR" dirty="0" err="1"/>
              <a:t>tf.set_random_seed</a:t>
            </a:r>
            <a:r>
              <a:rPr kumimoji="1" lang="en-US" altLang="ko-KR" dirty="0"/>
              <a:t>(777)  # reproducibility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idx2char = ['h', '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', 'e', 'l', 'o']</a:t>
            </a:r>
          </a:p>
          <a:p>
            <a:pPr marL="0" indent="0">
              <a:buNone/>
            </a:pPr>
            <a:r>
              <a:rPr kumimoji="1" lang="en-US" altLang="ko-KR" dirty="0"/>
              <a:t># Teach hello: </a:t>
            </a:r>
            <a:r>
              <a:rPr kumimoji="1" lang="en-US" altLang="ko-KR" dirty="0" err="1"/>
              <a:t>hihell</a:t>
            </a:r>
            <a:r>
              <a:rPr kumimoji="1" lang="en-US" altLang="ko-KR" dirty="0"/>
              <a:t> -&gt; </a:t>
            </a:r>
            <a:r>
              <a:rPr kumimoji="1" lang="en-US" altLang="ko-KR" dirty="0" err="1"/>
              <a:t>ihello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x_data</a:t>
            </a:r>
            <a:r>
              <a:rPr kumimoji="1" lang="en-US" altLang="ko-KR" dirty="0"/>
              <a:t> = [[0, 1, 0, 2, 3, 3]]   # </a:t>
            </a:r>
            <a:r>
              <a:rPr kumimoji="1" lang="en-US" altLang="ko-KR" dirty="0" err="1"/>
              <a:t>hihell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x_one_hot</a:t>
            </a:r>
            <a:r>
              <a:rPr kumimoji="1" lang="en-US" altLang="ko-KR" dirty="0"/>
              <a:t> = [[[1, 0, 0, 0, 0],   # h 0</a:t>
            </a:r>
          </a:p>
          <a:p>
            <a:pPr marL="0" indent="0">
              <a:buNone/>
            </a:pPr>
            <a:r>
              <a:rPr kumimoji="1" lang="en-US" altLang="ko-KR" dirty="0"/>
              <a:t>              [0, 1, 0, 0, 0],   #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1</a:t>
            </a:r>
          </a:p>
          <a:p>
            <a:pPr marL="0" indent="0">
              <a:buNone/>
            </a:pPr>
            <a:r>
              <a:rPr kumimoji="1" lang="en-US" altLang="ko-KR" dirty="0"/>
              <a:t>              [1, 0, 0, 0, 0],   # h 0</a:t>
            </a:r>
          </a:p>
          <a:p>
            <a:pPr marL="0" indent="0">
              <a:buNone/>
            </a:pPr>
            <a:r>
              <a:rPr kumimoji="1" lang="en-US" altLang="ko-KR" dirty="0"/>
              <a:t>              [0, 0, 1, 0, 0],   # e 2</a:t>
            </a:r>
          </a:p>
          <a:p>
            <a:pPr marL="0" indent="0">
              <a:buNone/>
            </a:pPr>
            <a:r>
              <a:rPr kumimoji="1" lang="en-US" altLang="ko-KR" dirty="0"/>
              <a:t>              [0, 0, 0, 1, 0],   # l 3</a:t>
            </a:r>
          </a:p>
          <a:p>
            <a:pPr marL="0" indent="0">
              <a:buNone/>
            </a:pPr>
            <a:r>
              <a:rPr kumimoji="1" lang="en-US" altLang="ko-KR" dirty="0"/>
              <a:t>              [0, 0, 0, 1, 0]]]  # l 3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y_data</a:t>
            </a:r>
            <a:r>
              <a:rPr kumimoji="1" lang="en-US" altLang="ko-KR" dirty="0"/>
              <a:t> = [[1, 0, 2, 3, 3, 4]]    # </a:t>
            </a:r>
            <a:r>
              <a:rPr kumimoji="1" lang="en-US" altLang="ko-KR" dirty="0" err="1"/>
              <a:t>ihello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3764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1A72F-D9C3-9F40-ABE2-F7A599FD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64" y="881450"/>
            <a:ext cx="8596668" cy="54317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R" dirty="0" err="1"/>
              <a:t>num_classes</a:t>
            </a:r>
            <a:r>
              <a:rPr kumimoji="1" lang="en-US" altLang="ko-KR" dirty="0"/>
              <a:t> = 5</a:t>
            </a:r>
          </a:p>
          <a:p>
            <a:pPr marL="0" indent="0">
              <a:buNone/>
            </a:pPr>
            <a:r>
              <a:rPr kumimoji="1" lang="en-US" altLang="ko-KR" dirty="0" err="1"/>
              <a:t>input_dim</a:t>
            </a:r>
            <a:r>
              <a:rPr kumimoji="1" lang="en-US" altLang="ko-KR" dirty="0"/>
              <a:t> = 5  # one-hot size</a:t>
            </a:r>
          </a:p>
          <a:p>
            <a:pPr marL="0" indent="0">
              <a:buNone/>
            </a:pPr>
            <a:r>
              <a:rPr kumimoji="1" lang="en-US" altLang="ko-KR" dirty="0" err="1"/>
              <a:t>hidden_size</a:t>
            </a:r>
            <a:r>
              <a:rPr kumimoji="1" lang="en-US" altLang="ko-KR" dirty="0"/>
              <a:t> = 5  # output from the LSTM. 5 to directly predict one-hot</a:t>
            </a:r>
          </a:p>
          <a:p>
            <a:pPr marL="0" indent="0">
              <a:buNone/>
            </a:pPr>
            <a:r>
              <a:rPr kumimoji="1" lang="en-US" altLang="ko-KR" dirty="0" err="1"/>
              <a:t>batch_size</a:t>
            </a:r>
            <a:r>
              <a:rPr kumimoji="1" lang="en-US" altLang="ko-KR" dirty="0"/>
              <a:t> = 1   # one sentence</a:t>
            </a:r>
          </a:p>
          <a:p>
            <a:pPr marL="0" indent="0">
              <a:buNone/>
            </a:pPr>
            <a:r>
              <a:rPr kumimoji="1" lang="en-US" altLang="ko-KR" dirty="0" err="1"/>
              <a:t>sequence_length</a:t>
            </a:r>
            <a:r>
              <a:rPr kumimoji="1" lang="en-US" altLang="ko-KR" dirty="0"/>
              <a:t> = 6  # |</a:t>
            </a:r>
            <a:r>
              <a:rPr kumimoji="1" lang="en-US" altLang="ko-KR" dirty="0" err="1"/>
              <a:t>ihello</a:t>
            </a:r>
            <a:r>
              <a:rPr kumimoji="1" lang="en-US" altLang="ko-KR" dirty="0"/>
              <a:t>| == 6</a:t>
            </a:r>
          </a:p>
          <a:p>
            <a:pPr marL="0" indent="0">
              <a:buNone/>
            </a:pPr>
            <a:r>
              <a:rPr kumimoji="1" lang="en-US" altLang="ko-KR" dirty="0" err="1"/>
              <a:t>learning_rate</a:t>
            </a:r>
            <a:r>
              <a:rPr kumimoji="1" lang="en-US" altLang="ko-KR" dirty="0"/>
              <a:t> = 0.1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tf.float32, [None,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input_dim</a:t>
            </a:r>
            <a:r>
              <a:rPr kumimoji="1" lang="en-US" altLang="ko-KR" dirty="0"/>
              <a:t>])  # X one-hot</a:t>
            </a:r>
          </a:p>
          <a:p>
            <a:pPr marL="0" indent="0">
              <a:buNone/>
            </a:pPr>
            <a:r>
              <a:rPr kumimoji="1" lang="en-US" altLang="ko-KR" dirty="0"/>
              <a:t>Y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(tf.int32, [None,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])  # Y label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cell = </a:t>
            </a:r>
            <a:r>
              <a:rPr kumimoji="1" lang="en-US" altLang="ko-KR" dirty="0" err="1"/>
              <a:t>tf.contrib.rnn.BasicLSTMCell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num_units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state_is_tuple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 err="1"/>
              <a:t>initial_state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cell.zero_state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tf.float32)</a:t>
            </a:r>
          </a:p>
          <a:p>
            <a:pPr marL="0" indent="0">
              <a:buNone/>
            </a:pPr>
            <a:r>
              <a:rPr kumimoji="1" lang="en-US" altLang="ko-KR" dirty="0"/>
              <a:t>outputs, _states = </a:t>
            </a:r>
            <a:r>
              <a:rPr kumimoji="1" lang="en-US" altLang="ko-KR" dirty="0" err="1"/>
              <a:t>tf.nn.dynamic_rnn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cell, X, </a:t>
            </a:r>
            <a:r>
              <a:rPr kumimoji="1" lang="en-US" altLang="ko-KR" dirty="0" err="1"/>
              <a:t>initial_state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initial_state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dtype</a:t>
            </a:r>
            <a:r>
              <a:rPr kumimoji="1" lang="en-US" altLang="ko-KR" dirty="0"/>
              <a:t>=tf.float32)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6869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7999B-F939-E04F-B1E8-AF7AC553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93125"/>
            <a:ext cx="8596668" cy="54482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# FC layer</a:t>
            </a:r>
          </a:p>
          <a:p>
            <a:pPr marL="0" indent="0">
              <a:buNone/>
            </a:pPr>
            <a:r>
              <a:rPr kumimoji="1" lang="en-US" altLang="ko-KR" dirty="0" err="1"/>
              <a:t>X_for_fc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tf.reshape</a:t>
            </a:r>
            <a:r>
              <a:rPr kumimoji="1" lang="en-US" altLang="ko-KR" dirty="0"/>
              <a:t>(outputs, [-1, 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tf.get_variable</a:t>
            </a:r>
            <a:r>
              <a:rPr kumimoji="1" lang="en-US" altLang="ko-KR" dirty="0"/>
              <a:t>("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", [</a:t>
            </a:r>
            <a:r>
              <a:rPr kumimoji="1" lang="en-US" altLang="ko-KR" dirty="0" err="1"/>
              <a:t>hidden_size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kumimoji="1" lang="en-US" altLang="ko-KR" dirty="0" err="1"/>
              <a:t>fc_b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tf.get_variable</a:t>
            </a:r>
            <a:r>
              <a:rPr kumimoji="1" lang="en-US" altLang="ko-KR" dirty="0"/>
              <a:t>("</a:t>
            </a:r>
            <a:r>
              <a:rPr kumimoji="1" lang="en-US" altLang="ko-KR" dirty="0" err="1"/>
              <a:t>fc_b</a:t>
            </a:r>
            <a:r>
              <a:rPr kumimoji="1" lang="en-US" altLang="ko-KR" dirty="0"/>
              <a:t>", [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/>
              <a:t># outputs = 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X_for_fc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fc_w</a:t>
            </a:r>
            <a:r>
              <a:rPr kumimoji="1" lang="en-US" altLang="ko-KR" dirty="0"/>
              <a:t>) + </a:t>
            </a:r>
            <a:r>
              <a:rPr kumimoji="1" lang="en-US" altLang="ko-KR" dirty="0" err="1"/>
              <a:t>fc_b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outputs = </a:t>
            </a:r>
            <a:r>
              <a:rPr kumimoji="1" lang="en-US" altLang="ko-KR" dirty="0" err="1"/>
              <a:t>tf.contrib.layers.fully_connected</a:t>
            </a:r>
            <a:r>
              <a:rPr kumimoji="1" lang="en-US" altLang="ko-KR" dirty="0"/>
              <a:t>(</a:t>
            </a:r>
          </a:p>
          <a:p>
            <a:pPr marL="0" indent="0">
              <a:buNone/>
            </a:pPr>
            <a:r>
              <a:rPr kumimoji="1" lang="en-US" altLang="ko-KR" dirty="0"/>
              <a:t>    inputs=</a:t>
            </a:r>
            <a:r>
              <a:rPr kumimoji="1" lang="en-US" altLang="ko-KR" dirty="0" err="1"/>
              <a:t>X_for_fc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num_outputs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activation_fn</a:t>
            </a:r>
            <a:r>
              <a:rPr kumimoji="1" lang="en-US" altLang="ko-KR" dirty="0"/>
              <a:t>=None)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reshape out for </a:t>
            </a:r>
            <a:r>
              <a:rPr kumimoji="1" lang="en-US" altLang="ko-KR" dirty="0" err="1"/>
              <a:t>sequence_loss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outputs = </a:t>
            </a:r>
            <a:r>
              <a:rPr kumimoji="1" lang="en-US" altLang="ko-KR" dirty="0" err="1"/>
              <a:t>tf.reshape</a:t>
            </a:r>
            <a:r>
              <a:rPr kumimoji="1" lang="en-US" altLang="ko-KR" dirty="0"/>
              <a:t>(outputs, [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num_classes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weights = </a:t>
            </a:r>
            <a:r>
              <a:rPr kumimoji="1" lang="en-US" altLang="ko-KR" dirty="0" err="1"/>
              <a:t>tf.ones</a:t>
            </a:r>
            <a:r>
              <a:rPr kumimoji="1" lang="en-US" altLang="ko-KR" dirty="0"/>
              <a:t>([</a:t>
            </a:r>
            <a:r>
              <a:rPr kumimoji="1" lang="en-US" altLang="ko-KR" dirty="0" err="1"/>
              <a:t>batch_size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sequence_length</a:t>
            </a:r>
            <a:r>
              <a:rPr kumimoji="1" lang="en-US" altLang="ko-KR" dirty="0"/>
              <a:t>])</a:t>
            </a:r>
          </a:p>
          <a:p>
            <a:pPr marL="0" indent="0">
              <a:buNone/>
            </a:pPr>
            <a:r>
              <a:rPr kumimoji="1" lang="en-US" altLang="ko-KR" dirty="0" err="1"/>
              <a:t>sequence_loss</a:t>
            </a:r>
            <a:r>
              <a:rPr kumimoji="1" lang="en-US" altLang="ko-KR" dirty="0"/>
              <a:t> = tf.contrib.seq2seq.sequence_loss(</a:t>
            </a:r>
          </a:p>
          <a:p>
            <a:pPr marL="0" indent="0">
              <a:buNone/>
            </a:pPr>
            <a:r>
              <a:rPr kumimoji="1" lang="en-US" altLang="ko-KR" dirty="0"/>
              <a:t>    logits=outputs, targets=Y, weights=weights)</a:t>
            </a:r>
          </a:p>
          <a:p>
            <a:pPr marL="0" indent="0">
              <a:buNone/>
            </a:pPr>
            <a:r>
              <a:rPr kumimoji="1" lang="en-US" altLang="ko-KR" dirty="0"/>
              <a:t>loss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sequence_loss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train = </a:t>
            </a:r>
            <a:r>
              <a:rPr kumimoji="1" lang="en-US" altLang="ko-KR" dirty="0" err="1"/>
              <a:t>tf.train.AdamOptimizer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learning_rate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learning_rate</a:t>
            </a:r>
            <a:r>
              <a:rPr kumimoji="1" lang="en-US" altLang="ko-KR" dirty="0"/>
              <a:t>).minimize(loss)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prediction =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(outputs, axis=2)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998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1C15-BE1C-7446-8055-D50A4D7A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활성화 함수가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그 예시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BDB608-2309-A848-8DF9-D696A413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9" y="2160591"/>
            <a:ext cx="6347714" cy="3880773"/>
          </a:xfrm>
        </p:spPr>
        <p:txBody>
          <a:bodyPr/>
          <a:lstStyle/>
          <a:p>
            <a:r>
              <a:rPr kumimoji="1" lang="ko-KR" altLang="en-US" dirty="0"/>
              <a:t>입력신호의 총합을 출력 신호로 변환하는 함수</a:t>
            </a:r>
            <a:endParaRPr kumimoji="1" lang="en-US" altLang="ko-KR" dirty="0"/>
          </a:p>
          <a:p>
            <a:r>
              <a:rPr kumimoji="1" lang="ko-KR" altLang="en-US" dirty="0"/>
              <a:t>입력신호의 총합이 활성화를 일으키는지를 정하는 역할을 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계단함수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00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D3BA-EB49-B843-872B-45B1FD15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832B3-D115-A845-994E-B19AF519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with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 as </a:t>
            </a:r>
            <a:r>
              <a:rPr kumimoji="1" lang="en-US" altLang="ko-KR" dirty="0" err="1"/>
              <a:t>sess</a:t>
            </a:r>
            <a:r>
              <a:rPr kumimoji="1" lang="en-US" altLang="ko-KR" dirty="0"/>
              <a:t>:</a:t>
            </a:r>
          </a:p>
          <a:p>
            <a:pPr marL="0" indent="0">
              <a:buNone/>
            </a:pPr>
            <a:r>
              <a:rPr kumimoji="1" lang="en-US" altLang="ko-KR" dirty="0"/>
              <a:t>  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())</a:t>
            </a:r>
          </a:p>
          <a:p>
            <a:pPr marL="0" indent="0">
              <a:buNone/>
            </a:pPr>
            <a:r>
              <a:rPr kumimoji="1" lang="en-US" altLang="ko-KR" dirty="0"/>
              <a:t>    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range(50):</a:t>
            </a:r>
          </a:p>
          <a:p>
            <a:pPr marL="0" indent="0">
              <a:buNone/>
            </a:pPr>
            <a:r>
              <a:rPr kumimoji="1" lang="en-US" altLang="ko-KR" dirty="0"/>
              <a:t>        l, _ =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([loss, train],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x_one_hot</a:t>
            </a:r>
            <a:r>
              <a:rPr kumimoji="1" lang="en-US" altLang="ko-KR" dirty="0"/>
              <a:t>, Y: </a:t>
            </a:r>
            <a:r>
              <a:rPr kumimoji="1" lang="en-US" altLang="ko-KR" dirty="0" err="1"/>
              <a:t>y_data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r>
              <a:rPr kumimoji="1" lang="en-US" altLang="ko-KR" dirty="0"/>
              <a:t>        result =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(prediction,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x_one_hot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r>
              <a:rPr kumimoji="1" lang="en-US" altLang="ko-KR" dirty="0"/>
              <a:t>        print(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, "loss:", l, "prediction: ", result, "true Y: ", </a:t>
            </a:r>
            <a:r>
              <a:rPr kumimoji="1" lang="en-US" altLang="ko-KR" dirty="0" err="1"/>
              <a:t>y_data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# print char using </a:t>
            </a:r>
            <a:r>
              <a:rPr kumimoji="1" lang="en-US" altLang="ko-KR" dirty="0" err="1"/>
              <a:t>dic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</a:t>
            </a:r>
            <a:r>
              <a:rPr kumimoji="1" lang="en-US" altLang="ko-KR" dirty="0" err="1"/>
              <a:t>result_str</a:t>
            </a:r>
            <a:r>
              <a:rPr kumimoji="1" lang="en-US" altLang="ko-KR" dirty="0"/>
              <a:t> = [idx2char[c] for c in </a:t>
            </a:r>
            <a:r>
              <a:rPr kumimoji="1" lang="en-US" altLang="ko-KR" dirty="0" err="1"/>
              <a:t>np.squeeze</a:t>
            </a:r>
            <a:r>
              <a:rPr kumimoji="1" lang="en-US" altLang="ko-KR" dirty="0"/>
              <a:t>(result)]</a:t>
            </a:r>
          </a:p>
          <a:p>
            <a:pPr marL="0" indent="0">
              <a:buNone/>
            </a:pPr>
            <a:r>
              <a:rPr kumimoji="1" lang="en-US" altLang="ko-KR" dirty="0"/>
              <a:t>        print("\</a:t>
            </a:r>
            <a:r>
              <a:rPr kumimoji="1" lang="en-US" altLang="ko-KR" dirty="0" err="1"/>
              <a:t>tPrediction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str</a:t>
            </a:r>
            <a:r>
              <a:rPr kumimoji="1" lang="en-US" altLang="ko-KR" dirty="0"/>
              <a:t>: ", ''.join(</a:t>
            </a:r>
            <a:r>
              <a:rPr kumimoji="1" lang="en-US" altLang="ko-KR" dirty="0" err="1"/>
              <a:t>result_str</a:t>
            </a:r>
            <a:r>
              <a:rPr kumimoji="1" lang="en-US" altLang="ko-KR" dirty="0"/>
              <a:t>))</a:t>
            </a:r>
            <a:endParaRPr kumimoji="1"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98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3D217-75D2-574B-9E7A-F1F76C165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어떻게 써야하는가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3A9E6-A7E5-8E4B-BA28-E9696C016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42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A82F8-170C-5A42-B5AD-B4765055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딥러닝이</a:t>
            </a:r>
            <a:r>
              <a:rPr kumimoji="1" lang="ko-KR" altLang="en-US" dirty="0"/>
              <a:t> 항상 답은 아니다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784ED-4088-E048-84A8-5CDFB7527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방법이 충분히 좋을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기존의 방법으로 하다가 </a:t>
            </a:r>
            <a:r>
              <a:rPr kumimoji="1" lang="ko-KR" altLang="en-US" dirty="0" err="1"/>
              <a:t>안돼면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돌아오는것이</a:t>
            </a:r>
            <a:r>
              <a:rPr kumimoji="1" lang="ko-KR" altLang="en-US" dirty="0"/>
              <a:t> 낫다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장비병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내가 아는 지식에 빠져서 실질적인 핵심을 놓치고 나의 </a:t>
            </a:r>
            <a:r>
              <a:rPr kumimoji="1" lang="ko-KR" altLang="en-US" dirty="0" err="1"/>
              <a:t>전문성만을</a:t>
            </a:r>
            <a:r>
              <a:rPr kumimoji="1" lang="ko-KR" altLang="en-US" dirty="0"/>
              <a:t> 발휘하려는 습성</a:t>
            </a:r>
          </a:p>
        </p:txBody>
      </p:sp>
    </p:spTree>
    <p:extLst>
      <p:ext uri="{BB962C8B-B14F-4D97-AF65-F5344CB8AC3E}">
        <p14:creationId xmlns:p14="http://schemas.microsoft.com/office/powerpoint/2010/main" val="315467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F196C-1698-3E40-916B-D8BA95FD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딥러닝을</a:t>
            </a:r>
            <a:r>
              <a:rPr kumimoji="1" lang="ko-KR" altLang="en-US" dirty="0"/>
              <a:t> 쓰면 좋을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A6FE9-104C-164F-9A05-D636F15A9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6780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데이터가 매우 </a:t>
            </a:r>
            <a:r>
              <a:rPr kumimoji="1" lang="ko-KR" altLang="en-US" dirty="0" err="1"/>
              <a:t>풍부할때</a:t>
            </a:r>
            <a:endParaRPr kumimoji="1" lang="en-US" altLang="ko-KR" dirty="0"/>
          </a:p>
          <a:p>
            <a:pPr lvl="1"/>
            <a:r>
              <a:rPr lang="ko-KR" altLang="en-US" dirty="0" err="1"/>
              <a:t>딥러닝은</a:t>
            </a:r>
            <a:r>
              <a:rPr lang="ko-KR" altLang="en-US" dirty="0"/>
              <a:t> 데이터의 양이 많아야 성능이 나온다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과제를 이해하는데 매우 큰 데이터가 필요하다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데이터가 적으면</a:t>
            </a:r>
            <a:r>
              <a:rPr lang="en-US" altLang="ko-KR" dirty="0"/>
              <a:t>, </a:t>
            </a:r>
            <a:r>
              <a:rPr lang="ko-KR" altLang="en-US" dirty="0"/>
              <a:t>수작업이 들어간 </a:t>
            </a:r>
            <a:r>
              <a:rPr lang="ko-KR" altLang="en-US" dirty="0" err="1"/>
              <a:t>머신러닝이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하드웨어가 </a:t>
            </a:r>
            <a:r>
              <a:rPr kumimoji="1" lang="ko-KR" altLang="en-US" dirty="0" err="1"/>
              <a:t>좋을때</a:t>
            </a:r>
            <a:endParaRPr kumimoji="1" lang="en-US" altLang="ko-KR" dirty="0"/>
          </a:p>
          <a:p>
            <a:pPr lvl="1"/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ko-KR" altLang="en-US" dirty="0" err="1"/>
              <a:t>고사양</a:t>
            </a:r>
            <a:r>
              <a:rPr lang="ko-KR" altLang="en-US" dirty="0"/>
              <a:t> 하드웨어가 많은 부분을 차지한다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많은 양의 행렬을 계산하기 때문에 </a:t>
            </a:r>
            <a:r>
              <a:rPr lang="en-US" altLang="ko-KR" dirty="0" err="1"/>
              <a:t>gpu</a:t>
            </a:r>
            <a:r>
              <a:rPr lang="ko-KR" altLang="en-US" dirty="0" err="1"/>
              <a:t>를</a:t>
            </a:r>
            <a:r>
              <a:rPr lang="ko-KR" altLang="en-US" dirty="0"/>
              <a:t> 통해 계산하는 것이 좋다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최근에는 </a:t>
            </a:r>
            <a:r>
              <a:rPr lang="en-US" altLang="ko-KR" dirty="0" err="1"/>
              <a:t>cpu</a:t>
            </a:r>
            <a:r>
              <a:rPr lang="ko-KR" altLang="en-US" dirty="0"/>
              <a:t>로도 가능하지만 속도가 느리다</a:t>
            </a:r>
            <a:r>
              <a:rPr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내가 하던 방법이 잘 </a:t>
            </a:r>
            <a:r>
              <a:rPr kumimoji="1" lang="ko-KR" altLang="en-US" dirty="0" err="1"/>
              <a:t>안될때</a:t>
            </a:r>
            <a:r>
              <a:rPr kumimoji="1"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F5CF6-3DFA-284A-9853-0471A5EA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07" y="1112830"/>
            <a:ext cx="4254748" cy="32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271EA-5CB6-7C48-A18D-E1DACC0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싸이언스는</a:t>
            </a:r>
            <a:r>
              <a:rPr kumimoji="1" lang="ko-KR" altLang="en-US" dirty="0"/>
              <a:t> 디버깅이다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079B4-4CF1-BD4D-A9E0-0D520EECA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프로그래밍보단 자유도가 적다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처음부터 모델링 하고 세션 실행 하면 원하는 만큼 되지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최적화를 시키기 위한 과정이 훨씬 오래 필요하다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76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3D217-75D2-574B-9E7A-F1F76C165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이용 사례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3A9E6-A7E5-8E4B-BA28-E9696C016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어떤것이</a:t>
            </a:r>
            <a:r>
              <a:rPr kumimoji="1" lang="ko-KR" altLang="en-US" dirty="0"/>
              <a:t> 쓰였는지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9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244E8-42FE-214B-9F31-CFD91828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영상 인식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244FA5-53A4-F04E-8183-38DF6C2BD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654" y="2394066"/>
            <a:ext cx="7362348" cy="24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9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C4F42-946E-8F44-92FC-3873DECC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</a:t>
            </a:r>
            <a:r>
              <a:rPr kumimoji="1" lang="ko-KR" altLang="en-US" dirty="0"/>
              <a:t>패턴 인식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흑색 </a:t>
            </a:r>
            <a:r>
              <a:rPr kumimoji="1" lang="ko-KR" altLang="en-US" dirty="0" err="1"/>
              <a:t>컬러화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픽셀복원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BF473-E418-5B42-8338-833E93A2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흑백사진 </a:t>
            </a:r>
            <a:r>
              <a:rPr kumimoji="1" lang="ko-KR" altLang="en-US" dirty="0" err="1"/>
              <a:t>컬러화</a:t>
            </a:r>
            <a:endParaRPr kumimoji="1" lang="en-US" altLang="ko-KR" dirty="0">
              <a:hlinkClick r:id="rId2"/>
            </a:endParaRPr>
          </a:p>
          <a:p>
            <a:pPr lvl="1"/>
            <a:r>
              <a:rPr kumimoji="1" lang="en-US" altLang="ko-KR" dirty="0">
                <a:hlinkClick r:id="rId2"/>
              </a:rPr>
              <a:t>https://www.youtube.com/watch?v=ys5nMO4Q0iY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Automatic image colorization</a:t>
            </a:r>
          </a:p>
          <a:p>
            <a:r>
              <a:rPr kumimoji="1" lang="ko-KR" altLang="en-US" dirty="0" err="1"/>
              <a:t>저화질의</a:t>
            </a:r>
            <a:r>
              <a:rPr kumimoji="1" lang="ko-KR" altLang="en-US" dirty="0"/>
              <a:t> 사진 픽셀 복원하기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3"/>
              </a:rPr>
              <a:t>https://www.youtube.com/watch?v=3uoM5kfZIQ0</a:t>
            </a:r>
            <a:endParaRPr kumimoji="1" lang="en-US" altLang="ko-KR" dirty="0"/>
          </a:p>
          <a:p>
            <a:pPr lvl="1"/>
            <a:r>
              <a:rPr lang="en-US" altLang="ko-KR" b="1" dirty="0"/>
              <a:t>Pixel Recursive Super Resolution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871C6-137A-814B-AEA9-E8A7ADD4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351" y="2160589"/>
            <a:ext cx="3886200" cy="4178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0F99DD-1595-AC4A-B879-585F6AA7E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588" y="4471412"/>
            <a:ext cx="3223250" cy="22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4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9247C-7FBB-9242-85C0-52064DFA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특징점</a:t>
            </a:r>
            <a:r>
              <a:rPr kumimoji="1" lang="ko-KR" altLang="en-US" dirty="0"/>
              <a:t>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71D75-1471-324B-8AB2-D3D8E55EF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DD887-C381-4B4F-BA20-799DE307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85" y="1930400"/>
            <a:ext cx="7005576" cy="40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0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7526B-560B-E940-868C-8D0BAA8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음성인식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음악 </a:t>
            </a:r>
            <a:r>
              <a:rPr kumimoji="1" lang="ko-KR" altLang="en-US" dirty="0" err="1"/>
              <a:t>자동분류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태깅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EA672-7E80-0C42-8D90-B0AF7693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음고</a:t>
            </a:r>
            <a:r>
              <a:rPr lang="en-US" altLang="ko-KR" dirty="0"/>
              <a:t>, </a:t>
            </a:r>
            <a:r>
              <a:rPr lang="ko-KR" altLang="en-US" dirty="0"/>
              <a:t>음량</a:t>
            </a:r>
            <a:r>
              <a:rPr lang="en-US" altLang="ko-KR" dirty="0"/>
              <a:t>, </a:t>
            </a:r>
            <a:r>
              <a:rPr lang="ko-KR" altLang="en-US" dirty="0"/>
              <a:t>음가</a:t>
            </a:r>
            <a:r>
              <a:rPr lang="en-US" altLang="ko-KR" dirty="0"/>
              <a:t>, </a:t>
            </a:r>
            <a:r>
              <a:rPr lang="ko-KR" altLang="en-US" dirty="0"/>
              <a:t>음색</a:t>
            </a:r>
            <a:r>
              <a:rPr lang="en-US" altLang="ko-KR" dirty="0"/>
              <a:t>, </a:t>
            </a:r>
            <a:r>
              <a:rPr lang="ko-KR" altLang="en-US" dirty="0"/>
              <a:t>화성의 다섯 가지 기본 요소를 사용</a:t>
            </a:r>
            <a:endParaRPr kumimoji="1" lang="en-US" altLang="ko-KR" dirty="0"/>
          </a:p>
          <a:p>
            <a:r>
              <a:rPr kumimoji="1" lang="en-US" altLang="ko-KR" dirty="0"/>
              <a:t>http://s-</a:t>
            </a:r>
            <a:r>
              <a:rPr kumimoji="1" lang="en-US" altLang="ko-KR" dirty="0" err="1"/>
              <a:t>space.snu.ac.kr</a:t>
            </a:r>
            <a:r>
              <a:rPr kumimoji="1" lang="en-US" altLang="ko-KR" dirty="0"/>
              <a:t>/handle/10371/142424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F9B8D-37DE-C94B-84A9-8DA7E584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34" y="2982251"/>
            <a:ext cx="6921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3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3A589-B4BA-6045-AC94-8ABEA256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32E1B-374B-5A41-ACD0-A6C424294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신경망이 훈련 데이터에만 지나치게 적응되어 그 외의 데이터에는 제대로 대응하지 못하는 상태</a:t>
            </a:r>
            <a:endParaRPr kumimoji="1" lang="en-US" altLang="ko-KR" dirty="0"/>
          </a:p>
          <a:p>
            <a:r>
              <a:rPr kumimoji="1" lang="ko-KR" altLang="en-US" dirty="0"/>
              <a:t>범용 성능이 떨어지므로 가치를 잃음</a:t>
            </a:r>
            <a:endParaRPr kumimoji="1" lang="en-US" altLang="ko-KR" dirty="0"/>
          </a:p>
          <a:p>
            <a:r>
              <a:rPr kumimoji="1" lang="ko-KR" altLang="en-US" dirty="0"/>
              <a:t>매개변수가 많고 표현력이 높거나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훈련 데이터가 적은 모델에서 주로 일어남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가중치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드롭아웃으로 억제 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37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20A87-BDCC-FC46-A0D0-D649914C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자연어처리</a:t>
            </a:r>
            <a:r>
              <a:rPr kumimoji="1" lang="en-US" altLang="ko-KR" dirty="0"/>
              <a:t>(NLP) – </a:t>
            </a:r>
            <a:r>
              <a:rPr kumimoji="1" lang="ko-KR" altLang="en-US" dirty="0" err="1"/>
              <a:t>챗봇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사기 판별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63961-499C-1845-87AA-3E21CA37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Word2Vec, RNN,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이용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주요 글로벌 </a:t>
            </a:r>
            <a:r>
              <a:rPr kumimoji="1" lang="en-US" altLang="ko-KR" dirty="0"/>
              <a:t>IT</a:t>
            </a:r>
            <a:r>
              <a:rPr kumimoji="1" lang="ko-KR" altLang="en-US" dirty="0"/>
              <a:t> 회사에서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위한 프레임 워크를 개발해 놓기도 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맥락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기억등을</a:t>
            </a:r>
            <a:r>
              <a:rPr kumimoji="1" lang="ko-KR" altLang="en-US" dirty="0"/>
              <a:t> 이용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사기 의도 판별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패턴 학습으로 정확도 향상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http://</a:t>
            </a:r>
            <a:r>
              <a:rPr kumimoji="1" lang="en-US" altLang="ko-KR" dirty="0" err="1"/>
              <a:t>intothedata.com</a:t>
            </a:r>
            <a:r>
              <a:rPr kumimoji="1" lang="en-US" altLang="ko-KR" dirty="0"/>
              <a:t>/02.scholar_category/</a:t>
            </a:r>
            <a:r>
              <a:rPr kumimoji="1" lang="en-US" altLang="ko-KR" dirty="0" err="1"/>
              <a:t>anomaly_detection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6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4-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4986"/>
            <a:ext cx="8325264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합성곱</a:t>
            </a:r>
            <a:r>
              <a:rPr kumimoji="1" lang="en-US" altLang="ko-KR" dirty="0"/>
              <a:t>(convolutional)</a:t>
            </a:r>
            <a:r>
              <a:rPr kumimoji="1" lang="ko-KR" altLang="en-US" dirty="0"/>
              <a:t> 계층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필터를 이용해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수행한다</a:t>
            </a:r>
            <a:r>
              <a:rPr lang="en-US" altLang="ko-KR" dirty="0"/>
              <a:t>.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ko-KR" altLang="en-US" dirty="0"/>
              <a:t>커널 </a:t>
            </a:r>
            <a:r>
              <a:rPr lang="en-US" altLang="ko-KR" dirty="0"/>
              <a:t>=</a:t>
            </a:r>
            <a:r>
              <a:rPr lang="ko-KR" altLang="en-US" dirty="0"/>
              <a:t> 가중치</a:t>
            </a:r>
            <a:r>
              <a:rPr lang="en-US" altLang="ko-KR" dirty="0"/>
              <a:t>)</a:t>
            </a:r>
            <a:r>
              <a:rPr lang="ko-KR" altLang="en-US" dirty="0"/>
              <a:t>의 윈도우를 일정 간격으로 이동해가며 입력 데이터에 적용한다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딥러닝과</a:t>
            </a:r>
            <a:r>
              <a:rPr lang="ko-KR" altLang="en-US" dirty="0"/>
              <a:t> 달리 </a:t>
            </a:r>
            <a:r>
              <a:rPr kumimoji="1" lang="ko-KR" altLang="en-US" dirty="0"/>
              <a:t>데이터 형상이 유지됨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58BFC-DEA0-1B47-A482-E9361E9C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41" y="3795373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4-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92" y="1674146"/>
            <a:ext cx="8933469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풀링</a:t>
            </a:r>
            <a:r>
              <a:rPr kumimoji="1" lang="en-US" altLang="ko-KR" dirty="0"/>
              <a:t>(pooling)</a:t>
            </a:r>
            <a:r>
              <a:rPr kumimoji="1" lang="ko-KR" altLang="en-US" dirty="0"/>
              <a:t> 계층 </a:t>
            </a:r>
            <a:endParaRPr kumimoji="1" lang="en-US" altLang="ko-KR" dirty="0"/>
          </a:p>
          <a:p>
            <a:pPr lvl="1"/>
            <a:r>
              <a:rPr lang="ko-KR" altLang="en-US" dirty="0"/>
              <a:t> </a:t>
            </a:r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 데이터의 세로 및 가로 방향의 공간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  <a:r>
              <a:rPr lang="ko-KR" altLang="en-US" dirty="0"/>
              <a:t>을 줄이는 연산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풀링에는</a:t>
            </a:r>
            <a:r>
              <a:rPr lang="ko-KR" altLang="en-US" dirty="0"/>
              <a:t> 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Pooling),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영역에서 최댓값을 취하는 연산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영역의 평균을 계산한다</a:t>
            </a:r>
            <a:r>
              <a:rPr lang="en-US" altLang="ko-KR" dirty="0"/>
              <a:t>. </a:t>
            </a:r>
            <a:r>
              <a:rPr lang="ko-KR" altLang="en-US" dirty="0"/>
              <a:t>이미지 인식 분야에서는 주로 최대 </a:t>
            </a:r>
            <a:r>
              <a:rPr lang="ko-KR" altLang="en-US" dirty="0" err="1"/>
              <a:t>풀링을</a:t>
            </a:r>
            <a:r>
              <a:rPr lang="ko-KR" altLang="en-US" dirty="0"/>
              <a:t> 사용한다</a:t>
            </a:r>
            <a:r>
              <a:rPr lang="en-US" altLang="ko-KR" dirty="0"/>
              <a:t>. </a:t>
            </a:r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EA005-69D0-2741-9113-3F3EF855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3" y="4351866"/>
            <a:ext cx="508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95D9A-E63A-B54B-9911-E92CAAE3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21CBA-7B7A-F04B-B621-698DD4725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Stride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/>
              <a:t>Filter</a:t>
            </a:r>
            <a:r>
              <a:rPr kumimoji="1" lang="ko-KR" altLang="en-US" dirty="0"/>
              <a:t>가 이동하는 칸 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Padding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 err="1"/>
              <a:t>Img</a:t>
            </a:r>
            <a:r>
              <a:rPr kumimoji="1" lang="ko-KR" altLang="en-US" dirty="0"/>
              <a:t>층의 최소한의 크기를 보장하기 위해 빈 테두리를 얼마나 </a:t>
            </a:r>
            <a:r>
              <a:rPr kumimoji="1" lang="ko-KR" altLang="en-US" dirty="0" err="1"/>
              <a:t>추가하는지의</a:t>
            </a:r>
            <a:r>
              <a:rPr kumimoji="1" lang="ko-KR" altLang="en-US" dirty="0"/>
              <a:t> 칸 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DE305-55CA-ED42-99A8-D52B789D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91" y="1759841"/>
            <a:ext cx="4610100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6DC0F-69E9-074E-B885-858F9A20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91" y="4889185"/>
            <a:ext cx="4740832" cy="16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CF136-7F0B-A146-BB54-B6C0131F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</a:t>
            </a:r>
            <a:r>
              <a:rPr lang="en-US" altLang="ko-KR" dirty="0"/>
              <a:t> </a:t>
            </a:r>
            <a:r>
              <a:rPr lang="en-US" altLang="ko-KR" dirty="0" err="1"/>
              <a:t>mnist</a:t>
            </a:r>
            <a:r>
              <a:rPr lang="ko-KR" altLang="ko-KR" dirty="0"/>
              <a:t> </a:t>
            </a:r>
            <a:r>
              <a:rPr lang="ko-KR" altLang="en-US" dirty="0"/>
              <a:t>프로그래밍 과정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8B3E1-7D88-6A48-9F93-A3FB1061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loading </a:t>
            </a:r>
          </a:p>
          <a:p>
            <a:r>
              <a:rPr lang="en-US" altLang="ko-KR" dirty="0"/>
              <a:t>Set up Model </a:t>
            </a:r>
          </a:p>
          <a:p>
            <a:r>
              <a:rPr lang="en-US" altLang="ko-KR" dirty="0"/>
              <a:t>Session </a:t>
            </a:r>
          </a:p>
          <a:p>
            <a:r>
              <a:rPr lang="en-US" altLang="ko-KR" dirty="0"/>
              <a:t>learning </a:t>
            </a:r>
          </a:p>
          <a:p>
            <a:r>
              <a:rPr lang="en-US" altLang="ko-KR" dirty="0"/>
              <a:t>validation </a:t>
            </a:r>
          </a:p>
          <a:p>
            <a:r>
              <a:rPr lang="en-US" altLang="ko-KR" dirty="0"/>
              <a:t>result</a:t>
            </a:r>
            <a:endParaRPr lang="ko-KR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71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1897C-527C-6E47-8826-9F9A2250505E}"/>
              </a:ext>
            </a:extLst>
          </p:cNvPr>
          <p:cNvSpPr txBox="1"/>
          <p:nvPr/>
        </p:nvSpPr>
        <p:spPr>
          <a:xfrm>
            <a:off x="677334" y="1468885"/>
            <a:ext cx="834555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Dataset loading</a:t>
            </a:r>
          </a:p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Set up model</a:t>
            </a:r>
          </a:p>
          <a:p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784])</a:t>
            </a:r>
          </a:p>
          <a:p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([784, 10]))</a:t>
            </a:r>
          </a:p>
          <a:p>
            <a:r>
              <a:rPr kumimoji="1" lang="en-US" altLang="ko-KR" dirty="0"/>
              <a:t>b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([10]))</a:t>
            </a:r>
          </a:p>
          <a:p>
            <a:r>
              <a:rPr kumimoji="1" lang="en-US" altLang="ko-KR" dirty="0"/>
              <a:t>y = </a:t>
            </a:r>
            <a:r>
              <a:rPr kumimoji="1" lang="en-US" altLang="ko-KR" dirty="0" err="1"/>
              <a:t>tf.nn.softmax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(x, W) + b)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y_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10])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cross_entropy</a:t>
            </a:r>
            <a:r>
              <a:rPr kumimoji="1" lang="en-US" altLang="ko-KR" dirty="0"/>
              <a:t> = -</a:t>
            </a:r>
            <a:r>
              <a:rPr kumimoji="1" lang="en-US" altLang="ko-KR" dirty="0" err="1"/>
              <a:t>tf.reduce_sum</a:t>
            </a:r>
            <a:r>
              <a:rPr kumimoji="1" lang="en-US" altLang="ko-KR" dirty="0"/>
              <a:t>(y_*</a:t>
            </a:r>
            <a:r>
              <a:rPr kumimoji="1" lang="en-US" altLang="ko-KR" dirty="0" err="1"/>
              <a:t>tf.log</a:t>
            </a:r>
            <a:r>
              <a:rPr kumimoji="1" lang="en-US" altLang="ko-KR" dirty="0"/>
              <a:t>(y))</a:t>
            </a:r>
          </a:p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tf.train.GradientDescentOptimizer</a:t>
            </a:r>
            <a:r>
              <a:rPr kumimoji="1" lang="en-US" altLang="ko-KR" dirty="0"/>
              <a:t>(0.01).minimize(</a:t>
            </a:r>
            <a:r>
              <a:rPr kumimoji="1" lang="en-US" altLang="ko-KR" dirty="0" err="1"/>
              <a:t>cross_entropy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1BAF42F-E9CE-7344-BF3A-7A678226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en-US" altLang="ko-KR" dirty="0"/>
              <a:t>6.</a:t>
            </a:r>
            <a:r>
              <a:rPr lang="en-US" altLang="ko-KR" dirty="0"/>
              <a:t> </a:t>
            </a:r>
            <a:r>
              <a:rPr lang="en-US" altLang="ko-KR" dirty="0" err="1"/>
              <a:t>mnist</a:t>
            </a:r>
            <a:r>
              <a:rPr lang="ko-KR" altLang="ko-KR" dirty="0"/>
              <a:t> </a:t>
            </a:r>
            <a:r>
              <a:rPr lang="ko-KR" altLang="en-US" dirty="0"/>
              <a:t>프로그래밍 과정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1811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{0FE414B9-EC8A-FA45-85C9-3EFB1CE7612F}tf10001060</Template>
  <TotalTime>656</TotalTime>
  <Words>2589</Words>
  <Application>Microsoft Macintosh PowerPoint</Application>
  <PresentationFormat>와이드스크린</PresentationFormat>
  <Paragraphs>311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HY그래픽M</vt:lpstr>
      <vt:lpstr>Arial</vt:lpstr>
      <vt:lpstr>Trebuchet MS</vt:lpstr>
      <vt:lpstr>Wingdings 3</vt:lpstr>
      <vt:lpstr>패싯</vt:lpstr>
      <vt:lpstr>Python 마지막차</vt:lpstr>
      <vt:lpstr>1. 일반적인 신경망 학습의 과정은?</vt:lpstr>
      <vt:lpstr>2. 활성화 함수가 무엇인지,  그 예시</vt:lpstr>
      <vt:lpstr>3. 오버피팅 이란?</vt:lpstr>
      <vt:lpstr>4- CNN의 핵심인 두 계층</vt:lpstr>
      <vt:lpstr>4- CNN의 핵심인 두 계층</vt:lpstr>
      <vt:lpstr>5. CNN</vt:lpstr>
      <vt:lpstr>6. mnist 프로그래밍 과정</vt:lpstr>
      <vt:lpstr>6. mnist 프로그래밍 과정</vt:lpstr>
      <vt:lpstr>6. mnist 프로그래밍 과정</vt:lpstr>
      <vt:lpstr>RNN이란</vt:lpstr>
      <vt:lpstr>기본 구조</vt:lpstr>
      <vt:lpstr>기본구조 - 예시</vt:lpstr>
      <vt:lpstr>RNN 훈련 예시</vt:lpstr>
      <vt:lpstr>RNN 훈련 예시</vt:lpstr>
      <vt:lpstr>입력 데이터 정리</vt:lpstr>
      <vt:lpstr>RNN 훈련 개요 파악</vt:lpstr>
      <vt:lpstr>데이터 만들기</vt:lpstr>
      <vt:lpstr>개요파악 데이터 만들기</vt:lpstr>
      <vt:lpstr>입, 출력 변수 만들기</vt:lpstr>
      <vt:lpstr>RNN 로직 만들기( Cell, state, output)</vt:lpstr>
      <vt:lpstr>Output 부분을 완전 연결로 만들기</vt:lpstr>
      <vt:lpstr>Train을 위한 최적화함수 만들기</vt:lpstr>
      <vt:lpstr>훈련 및 결과 출력</vt:lpstr>
      <vt:lpstr>PowerPoint 프레젠테이션</vt:lpstr>
      <vt:lpstr>최종 코드모음</vt:lpstr>
      <vt:lpstr>PowerPoint 프레젠테이션</vt:lpstr>
      <vt:lpstr>PowerPoint 프레젠테이션</vt:lpstr>
      <vt:lpstr>PowerPoint 프레젠테이션</vt:lpstr>
      <vt:lpstr>PowerPoint 프레젠테이션</vt:lpstr>
      <vt:lpstr>어떻게 써야하는가?</vt:lpstr>
      <vt:lpstr>딥러닝이 항상 답은 아니다.</vt:lpstr>
      <vt:lpstr>딥러닝을 쓰면 좋을 때</vt:lpstr>
      <vt:lpstr>데이터 싸이언스는 디버깅이다.</vt:lpstr>
      <vt:lpstr>딥러닝 이용 사례</vt:lpstr>
      <vt:lpstr>1. 이미지&amp; 영상 인식 - CNN</vt:lpstr>
      <vt:lpstr>2. 패턴 인식 – 흑색 컬러화, 픽셀복원</vt:lpstr>
      <vt:lpstr>3. 특징점 추출</vt:lpstr>
      <vt:lpstr>4. 음성인식 &amp; 음악 자동분류 - 태깅</vt:lpstr>
      <vt:lpstr>5. 자연어처리(NLP) – 챗봇, 사기 판별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마지막차</dc:title>
  <dc:creator>Microsoft Office User</dc:creator>
  <cp:lastModifiedBy>Microsoft Office User</cp:lastModifiedBy>
  <cp:revision>30</cp:revision>
  <dcterms:created xsi:type="dcterms:W3CDTF">2018-12-21T09:38:43Z</dcterms:created>
  <dcterms:modified xsi:type="dcterms:W3CDTF">2018-12-26T04:32:23Z</dcterms:modified>
</cp:coreProperties>
</file>